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31"/>
  </p:notesMasterIdLst>
  <p:handoutMasterIdLst>
    <p:handoutMasterId r:id="rId32"/>
  </p:handoutMasterIdLst>
  <p:sldIdLst>
    <p:sldId id="273" r:id="rId5"/>
    <p:sldId id="275" r:id="rId6"/>
    <p:sldId id="260" r:id="rId7"/>
    <p:sldId id="261" r:id="rId8"/>
    <p:sldId id="278" r:id="rId9"/>
    <p:sldId id="263" r:id="rId10"/>
    <p:sldId id="262" r:id="rId11"/>
    <p:sldId id="264" r:id="rId12"/>
    <p:sldId id="284" r:id="rId13"/>
    <p:sldId id="272" r:id="rId14"/>
    <p:sldId id="265" r:id="rId15"/>
    <p:sldId id="267" r:id="rId16"/>
    <p:sldId id="279" r:id="rId17"/>
    <p:sldId id="266" r:id="rId18"/>
    <p:sldId id="268" r:id="rId19"/>
    <p:sldId id="289" r:id="rId20"/>
    <p:sldId id="280" r:id="rId21"/>
    <p:sldId id="283" r:id="rId22"/>
    <p:sldId id="281" r:id="rId23"/>
    <p:sldId id="288" r:id="rId24"/>
    <p:sldId id="287" r:id="rId25"/>
    <p:sldId id="286" r:id="rId26"/>
    <p:sldId id="285" r:id="rId27"/>
    <p:sldId id="271" r:id="rId28"/>
    <p:sldId id="282" r:id="rId29"/>
    <p:sldId id="290" r:id="rId30"/>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3120" userDrawn="1">
          <p15:clr>
            <a:srgbClr val="A4A3A4"/>
          </p15:clr>
        </p15:guide>
        <p15:guide id="8" pos="516" userDrawn="1">
          <p15:clr>
            <a:srgbClr val="A4A3A4"/>
          </p15:clr>
        </p15:guide>
        <p15:guide id="9" pos="5626" userDrawn="1">
          <p15:clr>
            <a:srgbClr val="A4A3A4"/>
          </p15:clr>
        </p15:guide>
        <p15:guide id="10" pos="592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C2D6"/>
    <a:srgbClr val="F9B235"/>
    <a:srgbClr val="42A5C2"/>
    <a:srgbClr val="E9415A"/>
    <a:srgbClr val="DF3F5A"/>
    <a:srgbClr val="27225C"/>
    <a:srgbClr val="E40A6B"/>
    <a:srgbClr val="27225B"/>
    <a:srgbClr val="006600"/>
    <a:srgbClr val="262B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94" autoAdjust="0"/>
    <p:restoredTop sz="66557" autoAdjust="0"/>
  </p:normalViewPr>
  <p:slideViewPr>
    <p:cSldViewPr showGuides="1">
      <p:cViewPr>
        <p:scale>
          <a:sx n="85" d="100"/>
          <a:sy n="85" d="100"/>
        </p:scale>
        <p:origin x="-2100" y="-72"/>
      </p:cViewPr>
      <p:guideLst>
        <p:guide orient="horz" pos="2160"/>
        <p:guide orient="horz" pos="255"/>
        <p:guide orient="horz" pos="1139"/>
        <p:guide orient="horz" pos="1095"/>
        <p:guide orient="horz" pos="4065"/>
        <p:guide orient="horz" pos="4201"/>
        <p:guide pos="3120"/>
        <p:guide pos="516"/>
        <p:guide pos="5626"/>
        <p:guide pos="592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srvflize\Com_STAT\SEP_Interne\ANALYSES\Ann&#233;e%202022\Effectifs%202nd%20degr&#233;%202022\Les%20&#233;l&#232;ves%20du%202d%20degr&#233;%20en%202022_doc_travail.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srvflize\Com_STAT\SEP_Interne\ANALYSES\Ann&#233;e%202022\Effectifs%202nd%20degr&#233;%202022\Les%20&#233;l&#232;ves%20du%202d%20degr&#233;%20en%202022_doc_travail.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srvflize\Com_STAT\SEP_Interne\ANALYSES\Ann&#233;e%202022\Effectifs%202nd%20degr&#233;%202022\Les%20&#233;l&#232;ves%20du%202d%20degr&#233;%20en%202022_doc_travail.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srvflize\Com_STAT\SEP_Interne\ANALYSES\Ann&#233;e%202022\Effectifs%202nd%20degr&#233;%202022\Les%20&#233;l&#232;ves%20du%202d%20degr&#233;%20en%202022_doc_travai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2nd degré (yc post-bac)</c:v>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0"/>
            <c:bubble3D val="0"/>
            <c:spPr>
              <a:ln w="28575" cap="rnd">
                <a:solidFill>
                  <a:schemeClr val="accent1"/>
                </a:solidFill>
                <a:prstDash val="solid"/>
                <a:round/>
              </a:ln>
              <a:effectLst/>
            </c:spPr>
            <c:extLst xmlns:c16r2="http://schemas.microsoft.com/office/drawing/2015/06/chart">
              <c:ext xmlns:c16="http://schemas.microsoft.com/office/drawing/2014/chart" uri="{C3380CC4-5D6E-409C-BE32-E72D297353CC}">
                <c16:uniqueId val="{00000001-E4A8-47CD-95FA-31C32D0574E6}"/>
              </c:ext>
            </c:extLst>
          </c:dPt>
          <c:dLbls>
            <c:dLbl>
              <c:idx val="0"/>
              <c:layout>
                <c:manualLayout>
                  <c:x val="-6.966213862765613E-3"/>
                  <c:y val="-2.916666666666664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4A8-47CD-95FA-31C32D0574E6}"/>
                </c:ext>
              </c:extLst>
            </c:dLbl>
            <c:dLbl>
              <c:idx val="1"/>
              <c:layout>
                <c:manualLayout>
                  <c:x val="-2.8488743254919225E-2"/>
                  <c:y val="-3.564800233304170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4A8-47CD-95FA-31C32D0574E6}"/>
                </c:ext>
              </c:extLst>
            </c:dLbl>
            <c:dLbl>
              <c:idx val="2"/>
              <c:layout>
                <c:manualLayout>
                  <c:x val="-4.1797283176594037E-3"/>
                  <c:y val="-2.916666666666670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4A8-47CD-95FA-31C32D0574E6}"/>
                </c:ext>
              </c:extLst>
            </c:dLbl>
            <c:dLbl>
              <c:idx val="3"/>
              <c:layout>
                <c:manualLayout>
                  <c:x val="-8.3594566353187103E-3"/>
                  <c:y val="-3.33333333333333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4A8-47CD-95FA-31C32D0574E6}"/>
                </c:ext>
              </c:extLst>
            </c:dLbl>
            <c:dLbl>
              <c:idx val="4"/>
              <c:layout>
                <c:manualLayout>
                  <c:x val="-8.3594566353188109E-3"/>
                  <c:y val="-3.750000000000000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E4A8-47CD-95FA-31C32D0574E6}"/>
                </c:ext>
              </c:extLst>
            </c:dLbl>
            <c:dLbl>
              <c:idx val="5"/>
              <c:layout>
                <c:manualLayout>
                  <c:x val="-1.1145942180424936E-2"/>
                  <c:y val="-3.333333333333340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E4A8-47CD-95FA-31C32D0574E6}"/>
                </c:ext>
              </c:extLst>
            </c:dLbl>
            <c:dLbl>
              <c:idx val="6"/>
              <c:layout>
                <c:manualLayout>
                  <c:x val="-6.9662138627655879E-3"/>
                  <c:y val="-2.500000000000000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E4A8-47CD-95FA-31C32D0574E6}"/>
                </c:ext>
              </c:extLst>
            </c:dLbl>
            <c:dLbl>
              <c:idx val="8"/>
              <c:layout>
                <c:manualLayout>
                  <c:x val="-9.9378881987577643E-3"/>
                  <c:y val="-4.074074074074087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4A8-47CD-95FA-31C32D0574E6}"/>
                </c:ext>
              </c:extLst>
            </c:dLbl>
            <c:dLbl>
              <c:idx val="9"/>
              <c:layout>
                <c:manualLayout>
                  <c:x val="-2.9813664596273291E-2"/>
                  <c:y val="-3.703703703703710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E4A8-47CD-95FA-31C32D0574E6}"/>
                </c:ext>
              </c:extLst>
            </c:dLbl>
            <c:dLbl>
              <c:idx val="10"/>
              <c:layout>
                <c:manualLayout>
                  <c:x val="-2.5917065390749748E-2"/>
                  <c:y val="-3.676470588235294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4A8-47CD-95FA-31C32D0574E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Effectifs!$B$116:$L$116</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Effectifs!$B$121:$L$121</c:f>
              <c:numCache>
                <c:formatCode>#,##0</c:formatCode>
                <c:ptCount val="11"/>
                <c:pt idx="0">
                  <c:v>33607</c:v>
                </c:pt>
                <c:pt idx="1">
                  <c:v>33314</c:v>
                </c:pt>
                <c:pt idx="2">
                  <c:v>33445</c:v>
                </c:pt>
                <c:pt idx="3">
                  <c:v>33080</c:v>
                </c:pt>
                <c:pt idx="4">
                  <c:v>32836</c:v>
                </c:pt>
                <c:pt idx="5">
                  <c:v>32763</c:v>
                </c:pt>
                <c:pt idx="6">
                  <c:v>32666</c:v>
                </c:pt>
                <c:pt idx="7">
                  <c:v>32303</c:v>
                </c:pt>
                <c:pt idx="8">
                  <c:v>31709</c:v>
                </c:pt>
                <c:pt idx="9">
                  <c:v>31590</c:v>
                </c:pt>
                <c:pt idx="10">
                  <c:v>31021</c:v>
                </c:pt>
              </c:numCache>
            </c:numRef>
          </c:val>
          <c:smooth val="0"/>
          <c:extLst xmlns:c16r2="http://schemas.microsoft.com/office/drawing/2015/06/chart">
            <c:ext xmlns:c16="http://schemas.microsoft.com/office/drawing/2014/chart" uri="{C3380CC4-5D6E-409C-BE32-E72D297353CC}">
              <c16:uniqueId val="{0000000B-E4A8-47CD-95FA-31C32D0574E6}"/>
            </c:ext>
          </c:extLst>
        </c:ser>
        <c:ser>
          <c:idx val="1"/>
          <c:order val="1"/>
          <c:tx>
            <c:v>2nd degré pré-bac</c:v>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10"/>
            <c:bubble3D val="0"/>
            <c:spPr>
              <a:ln w="28575" cap="rnd">
                <a:solidFill>
                  <a:schemeClr val="accent2"/>
                </a:solidFill>
                <a:prstDash val="solid"/>
                <a:round/>
              </a:ln>
              <a:effectLst/>
            </c:spPr>
            <c:extLst xmlns:c16r2="http://schemas.microsoft.com/office/drawing/2015/06/chart">
              <c:ext xmlns:c16="http://schemas.microsoft.com/office/drawing/2014/chart" uri="{C3380CC4-5D6E-409C-BE32-E72D297353CC}">
                <c16:uniqueId val="{0000000D-E4A8-47CD-95FA-31C32D0574E6}"/>
              </c:ext>
            </c:extLst>
          </c:dPt>
          <c:dLbls>
            <c:dLbl>
              <c:idx val="0"/>
              <c:layout>
                <c:manualLayout>
                  <c:x val="-1.8219461697722567E-2"/>
                  <c:y val="-3.70370370370370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E4A8-47CD-95FA-31C32D0574E6}"/>
                </c:ext>
              </c:extLst>
            </c:dLbl>
            <c:dLbl>
              <c:idx val="1"/>
              <c:layout>
                <c:manualLayout>
                  <c:x val="-1.987577639751556E-2"/>
                  <c:y val="-3.703703703703710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E4A8-47CD-95FA-31C32D0574E6}"/>
                </c:ext>
              </c:extLst>
            </c:dLbl>
            <c:dLbl>
              <c:idx val="2"/>
              <c:layout>
                <c:manualLayout>
                  <c:x val="-2.318840579710145E-2"/>
                  <c:y val="-2.962962962962966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E4A8-47CD-95FA-31C32D0574E6}"/>
                </c:ext>
              </c:extLst>
            </c:dLbl>
            <c:dLbl>
              <c:idx val="3"/>
              <c:layout>
                <c:manualLayout>
                  <c:x val="-1.4906832298136646E-2"/>
                  <c:y val="-2.962962962962969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E4A8-47CD-95FA-31C32D0574E6}"/>
                </c:ext>
              </c:extLst>
            </c:dLbl>
            <c:dLbl>
              <c:idx val="4"/>
              <c:layout>
                <c:manualLayout>
                  <c:x val="-1.4906832298136646E-2"/>
                  <c:y val="-2.59259259259259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E4A8-47CD-95FA-31C32D0574E6}"/>
                </c:ext>
              </c:extLst>
            </c:dLbl>
            <c:dLbl>
              <c:idx val="5"/>
              <c:layout>
                <c:manualLayout>
                  <c:x val="-1.9875776397515529E-2"/>
                  <c:y val="-3.333333333333333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E4A8-47CD-95FA-31C32D0574E6}"/>
                </c:ext>
              </c:extLst>
            </c:dLbl>
            <c:dLbl>
              <c:idx val="6"/>
              <c:layout>
                <c:manualLayout>
                  <c:x val="-1.8219461697722567E-2"/>
                  <c:y val="-3.333333333333340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E4A8-47CD-95FA-31C32D0574E6}"/>
                </c:ext>
              </c:extLst>
            </c:dLbl>
            <c:dLbl>
              <c:idx val="7"/>
              <c:layout>
                <c:manualLayout>
                  <c:x val="-1.9875776397515529E-2"/>
                  <c:y val="-2.962962962962963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E4A8-47CD-95FA-31C32D0574E6}"/>
                </c:ext>
              </c:extLst>
            </c:dLbl>
            <c:dLbl>
              <c:idx val="8"/>
              <c:layout>
                <c:manualLayout>
                  <c:x val="-1.6563146997929608E-2"/>
                  <c:y val="-3.333333333333347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E4A8-47CD-95FA-31C32D0574E6}"/>
                </c:ext>
              </c:extLst>
            </c:dLbl>
            <c:dLbl>
              <c:idx val="9"/>
              <c:layout>
                <c:manualLayout>
                  <c:x val="-2.318840579710145E-2"/>
                  <c:y val="-3.333333333333347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E4A8-47CD-95FA-31C32D0574E6}"/>
                </c:ext>
              </c:extLst>
            </c:dLbl>
            <c:dLbl>
              <c:idx val="10"/>
              <c:layout>
                <c:manualLayout>
                  <c:x val="-2.5917065390749602E-2"/>
                  <c:y val="-3.676470588235294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E4A8-47CD-95FA-31C32D0574E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Effectifs!$B$116:$L$116</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Effectifs!$B$150:$L$150</c:f>
              <c:numCache>
                <c:formatCode>#,##0</c:formatCode>
                <c:ptCount val="11"/>
                <c:pt idx="0">
                  <c:v>32485</c:v>
                </c:pt>
                <c:pt idx="1">
                  <c:v>32148</c:v>
                </c:pt>
                <c:pt idx="2">
                  <c:v>32184</c:v>
                </c:pt>
                <c:pt idx="3">
                  <c:v>31629</c:v>
                </c:pt>
                <c:pt idx="4">
                  <c:v>31194</c:v>
                </c:pt>
                <c:pt idx="5">
                  <c:v>30842</c:v>
                </c:pt>
                <c:pt idx="6">
                  <c:v>30474</c:v>
                </c:pt>
                <c:pt idx="7">
                  <c:v>30102</c:v>
                </c:pt>
                <c:pt idx="8">
                  <c:v>29622</c:v>
                </c:pt>
                <c:pt idx="9">
                  <c:v>29380</c:v>
                </c:pt>
                <c:pt idx="10">
                  <c:v>28813</c:v>
                </c:pt>
              </c:numCache>
            </c:numRef>
          </c:val>
          <c:smooth val="0"/>
          <c:extLst xmlns:c16r2="http://schemas.microsoft.com/office/drawing/2015/06/chart">
            <c:ext xmlns:c16="http://schemas.microsoft.com/office/drawing/2014/chart" uri="{C3380CC4-5D6E-409C-BE32-E72D297353CC}">
              <c16:uniqueId val="{00000018-E4A8-47CD-95FA-31C32D0574E6}"/>
            </c:ext>
          </c:extLst>
        </c:ser>
        <c:dLbls>
          <c:showLegendKey val="0"/>
          <c:showVal val="0"/>
          <c:showCatName val="0"/>
          <c:showSerName val="0"/>
          <c:showPercent val="0"/>
          <c:showBubbleSize val="0"/>
        </c:dLbls>
        <c:marker val="1"/>
        <c:smooth val="0"/>
        <c:axId val="176002944"/>
        <c:axId val="176004480"/>
      </c:lineChart>
      <c:catAx>
        <c:axId val="17600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004480"/>
        <c:crosses val="autoZero"/>
        <c:auto val="1"/>
        <c:lblAlgn val="ctr"/>
        <c:lblOffset val="100"/>
        <c:noMultiLvlLbl val="0"/>
      </c:catAx>
      <c:valAx>
        <c:axId val="176004480"/>
        <c:scaling>
          <c:orientation val="minMax"/>
          <c:min val="285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0029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Effectifs!$A$120</c:f>
              <c:strCache>
                <c:ptCount val="1"/>
                <c:pt idx="0">
                  <c:v>Post-bac (lycées et LP)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0"/>
            <c:bubble3D val="0"/>
            <c:spPr>
              <a:ln w="28575" cap="rnd">
                <a:solidFill>
                  <a:schemeClr val="accent1"/>
                </a:solidFill>
                <a:prstDash val="solid"/>
                <a:round/>
              </a:ln>
              <a:effectLst/>
            </c:spPr>
            <c:extLst xmlns:c16r2="http://schemas.microsoft.com/office/drawing/2015/06/chart">
              <c:ext xmlns:c16="http://schemas.microsoft.com/office/drawing/2014/chart" uri="{C3380CC4-5D6E-409C-BE32-E72D297353CC}">
                <c16:uniqueId val="{00000001-E65E-46E8-9170-461F369B8E15}"/>
              </c:ext>
            </c:extLst>
          </c:dPt>
          <c:dLbls>
            <c:dLbl>
              <c:idx val="0"/>
              <c:layout>
                <c:manualLayout>
                  <c:x val="-4.7222222222222263E-2"/>
                  <c:y val="-4.16666666666666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65E-46E8-9170-461F369B8E15}"/>
                </c:ext>
              </c:extLst>
            </c:dLbl>
            <c:dLbl>
              <c:idx val="1"/>
              <c:layout>
                <c:manualLayout>
                  <c:x val="-0.05"/>
                  <c:y val="-5.092592592592592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65E-46E8-9170-461F369B8E15}"/>
                </c:ext>
              </c:extLst>
            </c:dLbl>
            <c:dLbl>
              <c:idx val="2"/>
              <c:layout>
                <c:manualLayout>
                  <c:x val="-6.1111111111111116E-2"/>
                  <c:y val="-4.166666666666676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65E-46E8-9170-461F369B8E15}"/>
                </c:ext>
              </c:extLst>
            </c:dLbl>
            <c:dLbl>
              <c:idx val="3"/>
              <c:layout>
                <c:manualLayout>
                  <c:x val="-7.2222222222222229E-2"/>
                  <c:y val="-4.16666666666666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65E-46E8-9170-461F369B8E15}"/>
                </c:ext>
              </c:extLst>
            </c:dLbl>
            <c:dLbl>
              <c:idx val="4"/>
              <c:layout>
                <c:manualLayout>
                  <c:x val="-8.0555555555555575E-2"/>
                  <c:y val="-3.703703703703704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E65E-46E8-9170-461F369B8E15}"/>
                </c:ext>
              </c:extLst>
            </c:dLbl>
            <c:dLbl>
              <c:idx val="5"/>
              <c:layout>
                <c:manualLayout>
                  <c:x val="-7.2222222222222229E-2"/>
                  <c:y val="-4.16666666666666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E65E-46E8-9170-461F369B8E15}"/>
                </c:ext>
              </c:extLst>
            </c:dLbl>
            <c:dLbl>
              <c:idx val="6"/>
              <c:layout>
                <c:manualLayout>
                  <c:x val="-8.3333333333333454E-2"/>
                  <c:y val="-4.629629629629632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E65E-46E8-9170-461F369B8E15}"/>
                </c:ext>
              </c:extLst>
            </c:dLbl>
            <c:dLbl>
              <c:idx val="7"/>
              <c:layout>
                <c:manualLayout>
                  <c:x val="-4.7904191616766567E-2"/>
                  <c:y val="-4.335260115606935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65E-46E8-9170-461F369B8E15}"/>
                </c:ext>
              </c:extLst>
            </c:dLbl>
            <c:dLbl>
              <c:idx val="8"/>
              <c:layout>
                <c:manualLayout>
                  <c:x val="-5.3226879574185156E-2"/>
                  <c:y val="4.335260115606936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E65E-46E8-9170-461F369B8E15}"/>
                </c:ext>
              </c:extLst>
            </c:dLbl>
            <c:dLbl>
              <c:idx val="9"/>
              <c:layout>
                <c:manualLayout>
                  <c:x val="-5.0565535595475615E-2"/>
                  <c:y val="-3.853564547206166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E65E-46E8-9170-461F369B8E15}"/>
                </c:ext>
              </c:extLst>
            </c:dLbl>
            <c:dLbl>
              <c:idx val="10"/>
              <c:layout>
                <c:manualLayout>
                  <c:x val="-2.927478376580173E-2"/>
                  <c:y val="4.816955684007707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65E-46E8-9170-461F369B8E1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Effectifs!$B$116:$L$116</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Effectifs!$B$120:$L$120</c:f>
              <c:numCache>
                <c:formatCode>#,##0</c:formatCode>
                <c:ptCount val="11"/>
                <c:pt idx="0">
                  <c:v>1122</c:v>
                </c:pt>
                <c:pt idx="1">
                  <c:v>1166</c:v>
                </c:pt>
                <c:pt idx="2">
                  <c:v>1261</c:v>
                </c:pt>
                <c:pt idx="3">
                  <c:v>1451</c:v>
                </c:pt>
                <c:pt idx="4">
                  <c:v>1642</c:v>
                </c:pt>
                <c:pt idx="5">
                  <c:v>1921</c:v>
                </c:pt>
                <c:pt idx="6">
                  <c:v>2192</c:v>
                </c:pt>
                <c:pt idx="7">
                  <c:v>2201</c:v>
                </c:pt>
                <c:pt idx="8">
                  <c:v>2087</c:v>
                </c:pt>
                <c:pt idx="9">
                  <c:v>2210</c:v>
                </c:pt>
                <c:pt idx="10">
                  <c:v>2208</c:v>
                </c:pt>
              </c:numCache>
            </c:numRef>
          </c:val>
          <c:smooth val="0"/>
          <c:extLst xmlns:c16r2="http://schemas.microsoft.com/office/drawing/2015/06/chart">
            <c:ext xmlns:c16="http://schemas.microsoft.com/office/drawing/2014/chart" uri="{C3380CC4-5D6E-409C-BE32-E72D297353CC}">
              <c16:uniqueId val="{0000000C-E65E-46E8-9170-461F369B8E15}"/>
            </c:ext>
          </c:extLst>
        </c:ser>
        <c:dLbls>
          <c:showLegendKey val="0"/>
          <c:showVal val="0"/>
          <c:showCatName val="0"/>
          <c:showSerName val="0"/>
          <c:showPercent val="0"/>
          <c:showBubbleSize val="0"/>
        </c:dLbls>
        <c:marker val="1"/>
        <c:smooth val="0"/>
        <c:axId val="176109440"/>
        <c:axId val="176110976"/>
      </c:lineChart>
      <c:catAx>
        <c:axId val="17610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10976"/>
        <c:crosses val="autoZero"/>
        <c:auto val="1"/>
        <c:lblAlgn val="ctr"/>
        <c:lblOffset val="100"/>
        <c:noMultiLvlLbl val="0"/>
      </c:catAx>
      <c:valAx>
        <c:axId val="176110976"/>
        <c:scaling>
          <c:orientation val="minMax"/>
          <c:min val="1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0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Effectifs!$B$263</c:f>
              <c:strCache>
                <c:ptCount val="1"/>
                <c:pt idx="0">
                  <c:v>Année 1 STS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Effectifs!$A$264:$A$274</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Effectifs!$B$264:$B$274</c:f>
              <c:numCache>
                <c:formatCode>General</c:formatCode>
                <c:ptCount val="11"/>
                <c:pt idx="0">
                  <c:v>460</c:v>
                </c:pt>
                <c:pt idx="1">
                  <c:v>466</c:v>
                </c:pt>
                <c:pt idx="2">
                  <c:v>542</c:v>
                </c:pt>
                <c:pt idx="3">
                  <c:v>598</c:v>
                </c:pt>
                <c:pt idx="4">
                  <c:v>644</c:v>
                </c:pt>
                <c:pt idx="5">
                  <c:v>858</c:v>
                </c:pt>
                <c:pt idx="6">
                  <c:v>909</c:v>
                </c:pt>
                <c:pt idx="7">
                  <c:v>882</c:v>
                </c:pt>
                <c:pt idx="8">
                  <c:v>851</c:v>
                </c:pt>
                <c:pt idx="9">
                  <c:v>916</c:v>
                </c:pt>
                <c:pt idx="10">
                  <c:v>933</c:v>
                </c:pt>
              </c:numCache>
            </c:numRef>
          </c:val>
          <c:smooth val="0"/>
          <c:extLst xmlns:c16r2="http://schemas.microsoft.com/office/drawing/2015/06/chart">
            <c:ext xmlns:c16="http://schemas.microsoft.com/office/drawing/2014/chart" uri="{C3380CC4-5D6E-409C-BE32-E72D297353CC}">
              <c16:uniqueId val="{00000000-3E72-4B56-8F9F-3EC9B926BB43}"/>
            </c:ext>
          </c:extLst>
        </c:ser>
        <c:ser>
          <c:idx val="1"/>
          <c:order val="1"/>
          <c:tx>
            <c:strRef>
              <c:f>Effectifs!$C$263</c:f>
              <c:strCache>
                <c:ptCount val="1"/>
                <c:pt idx="0">
                  <c:v>Année 2 STS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Effectifs!$A$264:$A$274</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Effectifs!$C$264:$C$274</c:f>
              <c:numCache>
                <c:formatCode>General</c:formatCode>
                <c:ptCount val="11"/>
                <c:pt idx="0">
                  <c:v>410</c:v>
                </c:pt>
                <c:pt idx="1">
                  <c:v>422</c:v>
                </c:pt>
                <c:pt idx="2">
                  <c:v>419</c:v>
                </c:pt>
                <c:pt idx="3">
                  <c:v>501</c:v>
                </c:pt>
                <c:pt idx="4">
                  <c:v>567</c:v>
                </c:pt>
                <c:pt idx="5">
                  <c:v>590</c:v>
                </c:pt>
                <c:pt idx="6">
                  <c:v>773</c:v>
                </c:pt>
                <c:pt idx="7">
                  <c:v>833</c:v>
                </c:pt>
                <c:pt idx="8">
                  <c:v>786</c:v>
                </c:pt>
                <c:pt idx="9">
                  <c:v>803</c:v>
                </c:pt>
                <c:pt idx="10">
                  <c:v>776</c:v>
                </c:pt>
              </c:numCache>
            </c:numRef>
          </c:val>
          <c:smooth val="0"/>
          <c:extLst xmlns:c16r2="http://schemas.microsoft.com/office/drawing/2015/06/chart">
            <c:ext xmlns:c16="http://schemas.microsoft.com/office/drawing/2014/chart" uri="{C3380CC4-5D6E-409C-BE32-E72D297353CC}">
              <c16:uniqueId val="{00000001-3E72-4B56-8F9F-3EC9B926BB43}"/>
            </c:ext>
          </c:extLst>
        </c:ser>
        <c:dLbls>
          <c:showLegendKey val="0"/>
          <c:showVal val="0"/>
          <c:showCatName val="0"/>
          <c:showSerName val="0"/>
          <c:showPercent val="0"/>
          <c:showBubbleSize val="0"/>
        </c:dLbls>
        <c:marker val="1"/>
        <c:smooth val="0"/>
        <c:axId val="176157824"/>
        <c:axId val="176159360"/>
      </c:lineChart>
      <c:catAx>
        <c:axId val="17615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59360"/>
        <c:crosses val="autoZero"/>
        <c:auto val="1"/>
        <c:lblAlgn val="ctr"/>
        <c:lblOffset val="100"/>
        <c:noMultiLvlLbl val="0"/>
      </c:catAx>
      <c:valAx>
        <c:axId val="176159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57824"/>
        <c:crosses val="autoZero"/>
        <c:crossBetween val="between"/>
      </c:valAx>
      <c:spPr>
        <a:noFill/>
        <a:ln>
          <a:noFill/>
        </a:ln>
        <a:effectLst/>
      </c:spPr>
    </c:plotArea>
    <c:legend>
      <c:legendPos val="b"/>
      <c:layout>
        <c:manualLayout>
          <c:xMode val="edge"/>
          <c:yMode val="edge"/>
          <c:x val="3.3556430446194069E-3"/>
          <c:y val="0.91036964129483811"/>
          <c:w val="0.52106649168853891"/>
          <c:h val="8.50007290755322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v>Voie GT</c:v>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10"/>
            <c:bubble3D val="0"/>
            <c:spPr>
              <a:ln w="28575" cap="rnd">
                <a:solidFill>
                  <a:schemeClr val="accent2"/>
                </a:solidFill>
                <a:prstDash val="solid"/>
                <a:round/>
              </a:ln>
              <a:effectLst/>
            </c:spPr>
            <c:extLst xmlns:c16r2="http://schemas.microsoft.com/office/drawing/2015/06/chart">
              <c:ext xmlns:c16="http://schemas.microsoft.com/office/drawing/2014/chart" uri="{C3380CC4-5D6E-409C-BE32-E72D297353CC}">
                <c16:uniqueId val="{00000001-6FB2-4ACE-AD3B-63FCFA775D49}"/>
              </c:ext>
            </c:extLst>
          </c:dPt>
          <c:dLbls>
            <c:dLbl>
              <c:idx val="0"/>
              <c:layout>
                <c:manualLayout>
                  <c:x val="-4.349816849816851E-2"/>
                  <c:y val="4.166666666666658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FB2-4ACE-AD3B-63FCFA775D49}"/>
                </c:ext>
              </c:extLst>
            </c:dLbl>
            <c:dLbl>
              <c:idx val="10"/>
              <c:layout>
                <c:manualLayout>
                  <c:x val="-4.1208791208791208E-2"/>
                  <c:y val="-4.166666666666670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FB2-4ACE-AD3B-63FCFA775D4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Effectifs!$B$146:$L$146</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Effectifs!$B$148:$L$148</c:f>
              <c:numCache>
                <c:formatCode>#,##0</c:formatCode>
                <c:ptCount val="11"/>
                <c:pt idx="0">
                  <c:v>6184</c:v>
                </c:pt>
                <c:pt idx="1">
                  <c:v>6244</c:v>
                </c:pt>
                <c:pt idx="2">
                  <c:v>6380</c:v>
                </c:pt>
                <c:pt idx="3">
                  <c:v>6393</c:v>
                </c:pt>
                <c:pt idx="4">
                  <c:v>6524</c:v>
                </c:pt>
                <c:pt idx="5">
                  <c:v>6617</c:v>
                </c:pt>
                <c:pt idx="6">
                  <c:v>6515</c:v>
                </c:pt>
                <c:pt idx="7">
                  <c:v>6531</c:v>
                </c:pt>
                <c:pt idx="8">
                  <c:v>6486</c:v>
                </c:pt>
                <c:pt idx="9">
                  <c:v>6462</c:v>
                </c:pt>
                <c:pt idx="10">
                  <c:v>6368</c:v>
                </c:pt>
              </c:numCache>
            </c:numRef>
          </c:val>
          <c:smooth val="0"/>
          <c:extLst xmlns:c16r2="http://schemas.microsoft.com/office/drawing/2015/06/chart">
            <c:ext xmlns:c16="http://schemas.microsoft.com/office/drawing/2014/chart" uri="{C3380CC4-5D6E-409C-BE32-E72D297353CC}">
              <c16:uniqueId val="{00000003-6FB2-4ACE-AD3B-63FCFA775D49}"/>
            </c:ext>
          </c:extLst>
        </c:ser>
        <c:ser>
          <c:idx val="2"/>
          <c:order val="2"/>
          <c:tx>
            <c:v>Voie PRO</c:v>
          </c:tx>
          <c:spPr>
            <a:ln w="28575" cap="rnd">
              <a:solidFill>
                <a:schemeClr val="accent3"/>
              </a:solidFill>
              <a:round/>
            </a:ln>
            <a:effectLst/>
          </c:spPr>
          <c:marker>
            <c:symbol val="circle"/>
            <c:size val="5"/>
            <c:spPr>
              <a:solidFill>
                <a:schemeClr val="accent3"/>
              </a:solidFill>
              <a:ln w="9525">
                <a:solidFill>
                  <a:schemeClr val="accent3"/>
                </a:solidFill>
              </a:ln>
              <a:effectLst/>
            </c:spPr>
          </c:marker>
          <c:dPt>
            <c:idx val="10"/>
            <c:bubble3D val="0"/>
            <c:spPr>
              <a:ln w="28575" cap="rnd">
                <a:solidFill>
                  <a:schemeClr val="accent3"/>
                </a:solidFill>
                <a:prstDash val="solid"/>
                <a:round/>
              </a:ln>
              <a:effectLst/>
            </c:spPr>
            <c:extLst xmlns:c16r2="http://schemas.microsoft.com/office/drawing/2015/06/chart">
              <c:ext xmlns:c16="http://schemas.microsoft.com/office/drawing/2014/chart" uri="{C3380CC4-5D6E-409C-BE32-E72D297353CC}">
                <c16:uniqueId val="{00000005-6FB2-4ACE-AD3B-63FCFA775D49}"/>
              </c:ext>
            </c:extLst>
          </c:dPt>
          <c:dLbls>
            <c:dLbl>
              <c:idx val="0"/>
              <c:layout>
                <c:manualLayout>
                  <c:x val="-3.6630036630036618E-2"/>
                  <c:y val="-3.240740740740740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FB2-4ACE-AD3B-63FCFA775D49}"/>
                </c:ext>
              </c:extLst>
            </c:dLbl>
            <c:dLbl>
              <c:idx val="10"/>
              <c:layout>
                <c:manualLayout>
                  <c:x val="-2.976190476190476E-2"/>
                  <c:y val="-4.16666666666666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FB2-4ACE-AD3B-63FCFA775D4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Effectifs!$B$146:$L$146</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Effectifs!$B$149:$L$149</c:f>
              <c:numCache>
                <c:formatCode>#,##0</c:formatCode>
                <c:ptCount val="11"/>
                <c:pt idx="0">
                  <c:v>6739</c:v>
                </c:pt>
                <c:pt idx="1">
                  <c:v>6426</c:v>
                </c:pt>
                <c:pt idx="2">
                  <c:v>6608</c:v>
                </c:pt>
                <c:pt idx="3">
                  <c:v>6538</c:v>
                </c:pt>
                <c:pt idx="4">
                  <c:v>6553</c:v>
                </c:pt>
                <c:pt idx="5">
                  <c:v>6548</c:v>
                </c:pt>
                <c:pt idx="6">
                  <c:v>6524</c:v>
                </c:pt>
                <c:pt idx="7">
                  <c:v>6358</c:v>
                </c:pt>
                <c:pt idx="8">
                  <c:v>6031</c:v>
                </c:pt>
                <c:pt idx="9">
                  <c:v>5953</c:v>
                </c:pt>
                <c:pt idx="10">
                  <c:v>5790</c:v>
                </c:pt>
              </c:numCache>
            </c:numRef>
          </c:val>
          <c:smooth val="0"/>
          <c:extLst xmlns:c16r2="http://schemas.microsoft.com/office/drawing/2015/06/chart">
            <c:ext xmlns:c16="http://schemas.microsoft.com/office/drawing/2014/chart" uri="{C3380CC4-5D6E-409C-BE32-E72D297353CC}">
              <c16:uniqueId val="{00000007-6FB2-4ACE-AD3B-63FCFA775D49}"/>
            </c:ext>
          </c:extLst>
        </c:ser>
        <c:dLbls>
          <c:showLegendKey val="0"/>
          <c:showVal val="0"/>
          <c:showCatName val="0"/>
          <c:showSerName val="0"/>
          <c:showPercent val="0"/>
          <c:showBubbleSize val="0"/>
        </c:dLbls>
        <c:marker val="1"/>
        <c:smooth val="0"/>
        <c:axId val="176300416"/>
        <c:axId val="176301952"/>
      </c:lineChart>
      <c:lineChart>
        <c:grouping val="standard"/>
        <c:varyColors val="0"/>
        <c:ser>
          <c:idx val="0"/>
          <c:order val="0"/>
          <c:tx>
            <c:v>Lycée (échelle de droite)</c:v>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0"/>
            <c:bubble3D val="0"/>
            <c:spPr>
              <a:ln w="28575" cap="rnd">
                <a:solidFill>
                  <a:schemeClr val="accent1"/>
                </a:solidFill>
                <a:prstDash val="solid"/>
                <a:round/>
              </a:ln>
              <a:effectLst/>
            </c:spPr>
            <c:extLst xmlns:c16r2="http://schemas.microsoft.com/office/drawing/2015/06/chart">
              <c:ext xmlns:c16="http://schemas.microsoft.com/office/drawing/2014/chart" uri="{C3380CC4-5D6E-409C-BE32-E72D297353CC}">
                <c16:uniqueId val="{00000009-6FB2-4ACE-AD3B-63FCFA775D49}"/>
              </c:ext>
            </c:extLst>
          </c:dPt>
          <c:dLbls>
            <c:dLbl>
              <c:idx val="0"/>
              <c:layout>
                <c:manualLayout>
                  <c:x val="-4.8076923076923087E-2"/>
                  <c:y val="-3.240740740740740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FB2-4ACE-AD3B-63FCFA775D49}"/>
                </c:ext>
              </c:extLst>
            </c:dLbl>
            <c:dLbl>
              <c:idx val="10"/>
              <c:layout>
                <c:manualLayout>
                  <c:x val="-5.0366300366300368E-2"/>
                  <c:y val="4.166666666666649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FB2-4ACE-AD3B-63FCFA775D4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Effectifs!$B$146:$L$146</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Effectifs!$B$151:$L$151</c:f>
              <c:numCache>
                <c:formatCode>#,##0</c:formatCode>
                <c:ptCount val="11"/>
                <c:pt idx="0">
                  <c:v>12923</c:v>
                </c:pt>
                <c:pt idx="1">
                  <c:v>12670</c:v>
                </c:pt>
                <c:pt idx="2">
                  <c:v>12988</c:v>
                </c:pt>
                <c:pt idx="3">
                  <c:v>12931</c:v>
                </c:pt>
                <c:pt idx="4">
                  <c:v>13077</c:v>
                </c:pt>
                <c:pt idx="5">
                  <c:v>13165</c:v>
                </c:pt>
                <c:pt idx="6">
                  <c:v>13039</c:v>
                </c:pt>
                <c:pt idx="7">
                  <c:v>12889</c:v>
                </c:pt>
                <c:pt idx="8">
                  <c:v>12517</c:v>
                </c:pt>
                <c:pt idx="9">
                  <c:v>12415</c:v>
                </c:pt>
                <c:pt idx="10">
                  <c:v>12158</c:v>
                </c:pt>
              </c:numCache>
            </c:numRef>
          </c:val>
          <c:smooth val="0"/>
          <c:extLst xmlns:c16r2="http://schemas.microsoft.com/office/drawing/2015/06/chart">
            <c:ext xmlns:c16="http://schemas.microsoft.com/office/drawing/2014/chart" uri="{C3380CC4-5D6E-409C-BE32-E72D297353CC}">
              <c16:uniqueId val="{0000000B-6FB2-4ACE-AD3B-63FCFA775D49}"/>
            </c:ext>
          </c:extLst>
        </c:ser>
        <c:dLbls>
          <c:showLegendKey val="0"/>
          <c:showVal val="0"/>
          <c:showCatName val="0"/>
          <c:showSerName val="0"/>
          <c:showPercent val="0"/>
          <c:showBubbleSize val="0"/>
        </c:dLbls>
        <c:marker val="1"/>
        <c:smooth val="0"/>
        <c:axId val="176309376"/>
        <c:axId val="176303488"/>
      </c:lineChart>
      <c:catAx>
        <c:axId val="17630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301952"/>
        <c:crosses val="autoZero"/>
        <c:auto val="1"/>
        <c:lblAlgn val="ctr"/>
        <c:lblOffset val="100"/>
        <c:noMultiLvlLbl val="0"/>
      </c:catAx>
      <c:valAx>
        <c:axId val="176301952"/>
        <c:scaling>
          <c:orientation val="minMax"/>
          <c:min val="54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300416"/>
        <c:crosses val="autoZero"/>
        <c:crossBetween val="between"/>
      </c:valAx>
      <c:valAx>
        <c:axId val="176303488"/>
        <c:scaling>
          <c:orientation val="minMax"/>
          <c:min val="12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309376"/>
        <c:crosses val="max"/>
        <c:crossBetween val="between"/>
      </c:valAx>
      <c:catAx>
        <c:axId val="176309376"/>
        <c:scaling>
          <c:orientation val="minMax"/>
        </c:scaling>
        <c:delete val="1"/>
        <c:axPos val="b"/>
        <c:numFmt formatCode="General" sourceLinked="1"/>
        <c:majorTickMark val="out"/>
        <c:minorTickMark val="none"/>
        <c:tickLblPos val="nextTo"/>
        <c:crossAx val="176303488"/>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CB7723-11F9-4ECD-95C9-F04E22FA4DEE}" type="datetimeFigureOut">
              <a:rPr lang="fr-FR" smtClean="0"/>
              <a:t>06/05/2022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FC7ACF-8FCD-49C4-9BB8-AC70FE3DA57D}" type="slidenum">
              <a:rPr lang="fr-FR" smtClean="0"/>
              <a:t>‹N°›</a:t>
            </a:fld>
            <a:endParaRPr lang="fr-FR"/>
          </a:p>
        </p:txBody>
      </p:sp>
    </p:spTree>
    <p:extLst>
      <p:ext uri="{BB962C8B-B14F-4D97-AF65-F5344CB8AC3E}">
        <p14:creationId xmlns:p14="http://schemas.microsoft.com/office/powerpoint/2010/main" val="1507027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06/05/2022</a:t>
            </a:fld>
            <a:endParaRPr lang="fr-FR" dirty="0"/>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85000" lnSpcReduction="20000"/>
          </a:bodyPr>
          <a:lstStyle/>
          <a:p>
            <a:pPr algn="l"/>
            <a:r>
              <a:rPr lang="fr-FR" dirty="0"/>
              <a:t>28 élèves en CAP sur 2 ans =&gt; 5 CAP et 2 MC qui pourraient fermer </a:t>
            </a:r>
          </a:p>
          <a:p>
            <a:pPr algn="l"/>
            <a:r>
              <a:rPr lang="fr-FR" dirty="0"/>
              <a:t>ou 2 bac pro et 1 CAP.</a:t>
            </a:r>
          </a:p>
          <a:p>
            <a:pPr algn="l"/>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Calibri" panose="020F0502020204030204" pitchFamily="34" charset="0"/>
                <a:cs typeface="Calibri" panose="020F0502020204030204" pitchFamily="34" charset="0"/>
              </a:rPr>
              <a:t>Contrainte : maintenir en état les plateaux techniques (les ateliers) </a:t>
            </a:r>
            <a:r>
              <a:rPr lang="fr-FR" sz="1200" dirty="0">
                <a:latin typeface="Calibri" panose="020F0502020204030204" pitchFamily="34" charset="0"/>
                <a:cs typeface="Calibri" panose="020F0502020204030204" pitchFamily="34" charset="0"/>
                <a:sym typeface="Wingdings" panose="05000000000000000000" pitchFamily="2" charset="2"/>
              </a:rPr>
              <a:t> investissements </a:t>
            </a:r>
            <a:endParaRPr lang="fr-FR" sz="1200" dirty="0"/>
          </a:p>
          <a:p>
            <a:pPr algn="l"/>
            <a:r>
              <a:rPr lang="fr-FR" dirty="0"/>
              <a:t>Si conditions inconfortables =&gt; Perte en attractivité</a:t>
            </a:r>
          </a:p>
          <a:p>
            <a:pPr algn="l"/>
            <a:endParaRPr lang="fr-FR" dirty="0"/>
          </a:p>
          <a:p>
            <a:pPr algn="l"/>
            <a:r>
              <a:rPr lang="fr-FR" dirty="0"/>
              <a:t>Un suivi de cohortes serait nécessaire pour apprécier les insertions professionnelles. Avec la demande faite pour les FCIL, nous observons qu’il est difficile d’avoir des retours.</a:t>
            </a:r>
          </a:p>
          <a:p>
            <a:pPr algn="l"/>
            <a:r>
              <a:rPr lang="fr-FR" dirty="0"/>
              <a:t>La mention complémentaire devrait être proposée en alternance, de façon systématique.</a:t>
            </a:r>
          </a:p>
          <a:p>
            <a:pPr algn="l"/>
            <a:r>
              <a:rPr lang="fr-FR" dirty="0"/>
              <a:t>En cas de fermeture proposée par la DGE d’une formation de la voie pro, les établissements pourraient apporter des éléments complémentaires sur le devenir de leurs élèves après la diplomation : suivi de cohortes.</a:t>
            </a:r>
          </a:p>
          <a:p>
            <a:pPr algn="l"/>
            <a:endParaRPr lang="fr-FR" dirty="0"/>
          </a:p>
          <a:p>
            <a:pPr algn="l"/>
            <a:endParaRPr lang="fr-FR" dirty="0"/>
          </a:p>
          <a:p>
            <a:pPr algn="l"/>
            <a:endParaRPr lang="fr-FR" dirty="0"/>
          </a:p>
          <a:p>
            <a:pPr algn="l"/>
            <a:r>
              <a:rPr lang="fr-FR" dirty="0"/>
              <a:t>Statut des EPENC: Compétences et fonctionnement du conseil d’administration, section III, puis chapitre III : le CA donne son </a:t>
            </a:r>
            <a:r>
              <a:rPr lang="fr-FR" u="sng" dirty="0"/>
              <a:t>avis</a:t>
            </a:r>
            <a:r>
              <a:rPr lang="fr-FR" dirty="0"/>
              <a:t> sur les </a:t>
            </a:r>
            <a:r>
              <a:rPr lang="fr-FR" sz="1800" b="0" i="0" u="none" strike="noStrike" baseline="0" dirty="0">
                <a:latin typeface="Times-Roman"/>
              </a:rPr>
              <a:t>mesures annuelles de créations et de suppressions de sections, d’options et de formations complémentaires d’initiative locale dans l’établissement.</a:t>
            </a:r>
          </a:p>
          <a:p>
            <a:pPr algn="l"/>
            <a:r>
              <a:rPr lang="fr-FR" sz="1800" b="0" i="0" u="none" strike="noStrike" baseline="0" dirty="0">
                <a:latin typeface="Times-Roman"/>
              </a:rPr>
              <a:t>Projets créations ou de suppressions déposés chaque année – Réflexion tout au long de l’année, sur plusieurs années – Dépôt de dossiers auprès du VR/DGE fin d’année n-1 – instruction début année n avec concertation divers acteurs – Passage au CCE pour avis =&gt; projet du gouvernement =&gt; Arrêté pour créations et suppressions des spécialités.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2729617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reformaliser</a:t>
            </a:r>
          </a:p>
          <a:p>
            <a:endParaRPr lang="fr-FR" dirty="0"/>
          </a:p>
          <a:p>
            <a:r>
              <a:rPr lang="fr-FR" dirty="0"/>
              <a:t>Nous avons demandé aux établissements de prendre en considération cette situation avant de déposer des offres. Même si chaque dossier est étudié dans toutes ses dimensions, nous demandons une grande vigilance sur chacune des demandes.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2435894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00"/>
              </a:spcAft>
            </a:pP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 BTS Gestion de la PME est une formation polyvalente qui permet de travailler les différents aspects de la gestion d’une PME : administratif, comptable, commercial, RH, gestion des risques et système d’information. Sur le secteur de Bourail, il y a en effet davantage de PME que de magasins susceptible de recruter.</a:t>
            </a:r>
          </a:p>
          <a:p>
            <a:pPr>
              <a:lnSpc>
                <a:spcPct val="107000"/>
              </a:lnSpc>
              <a:spcAft>
                <a:spcPts val="800"/>
              </a:spcAft>
            </a:pP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Contrainte : la section de technicien supérieur GPME de A. </a:t>
            </a:r>
            <a:r>
              <a:rPr lang="fr-FR" sz="18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Kéla</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à </a:t>
            </a:r>
            <a:r>
              <a:rPr lang="fr-FR" sz="18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Poindimier</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pourrait subir les effets de cette transformation MCO vers GPME.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3601675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pPr marL="342900" lvl="0" indent="-342900" fontAlgn="auto" hangingPunct="1">
              <a:spcAft>
                <a:spcPts val="1200"/>
              </a:spcAft>
              <a:buFont typeface="Wingdings" panose="05000000000000000000" pitchFamily="2" charset="2"/>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L’offre BTS est plus large en Nouvelle-Calédonie qu’en métropole et dans les DOM. Une attention particulière doit être portée afin de s’assurer que les nouvelles ouvertures répondent à des besoins identifiés ;</a:t>
            </a:r>
          </a:p>
          <a:p>
            <a:pPr marL="342900" lvl="0" indent="-342900" fontAlgn="auto" hangingPunct="1">
              <a:buFont typeface="Wingdings" panose="05000000000000000000" pitchFamily="2" charset="2"/>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Une offre pour 15 étudiants en GPME-HAUDRA, du point de vue de la demande, n’est envisageable qu’en supposant la venue d’élèves des autres provinces ;</a:t>
            </a:r>
          </a:p>
          <a:p>
            <a:pPr marL="342900" lvl="0" indent="-342900" fontAlgn="auto" hangingPunct="1">
              <a:buFont typeface="Wingdings" panose="05000000000000000000" pitchFamily="2" charset="2"/>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Une offre par la voie de l’alternance à </a:t>
            </a:r>
            <a:r>
              <a:rPr lang="fr-FR" sz="1800" dirty="0" err="1">
                <a:effectLst/>
                <a:latin typeface="Times New Roman" panose="02020603050405020304" pitchFamily="18" charset="0"/>
                <a:ea typeface="Times New Roman" panose="02020603050405020304" pitchFamily="18" charset="0"/>
                <a:cs typeface="Times New Roman" panose="02020603050405020304" pitchFamily="18" charset="0"/>
              </a:rPr>
              <a:t>Haudra</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suppose de s’assurer que les opportunités d’emplois existent aux îles Loyauté. L’hébergement devra être étudié avec soin, l’internat ne pouvant pas répondre à la demande ;</a:t>
            </a:r>
          </a:p>
          <a:p>
            <a:pPr marL="342900" lvl="0" indent="-342900" fontAlgn="auto" hangingPunct="1">
              <a:buFont typeface="Wingdings" panose="05000000000000000000" pitchFamily="2" charset="2"/>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Une offre par la voie scolaire nécessite de trouver des lieux de stages au sein de la province des îles Loyauté. Peu d’éléments dans le dossier permettent de s’assurer que les étudiants pourront trouver un stage qui réponde aux critères du référentiel de formation : les coûts des déplacements, de l’hébergement sur la Grande Terre devront être étudiés avec soin ; </a:t>
            </a:r>
          </a:p>
          <a:p>
            <a:pPr marL="342900" lvl="0" indent="-342900" fontAlgn="auto" hangingPunct="1">
              <a:buFont typeface="Wingdings" panose="05000000000000000000" pitchFamily="2" charset="2"/>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Les enseignements ne demandent pas de personnels trop spécialisés ce qui facilite la recherche des candidatures. Toutefois, le niveau de qualification de ces personnels doit être en adéquation avec les attendus d’une formation de niveau 5. </a:t>
            </a:r>
          </a:p>
          <a:p>
            <a:pPr marL="342900" lvl="0" indent="-342900" fontAlgn="auto" hangingPunct="1">
              <a:buFont typeface="Wingdings" panose="05000000000000000000" pitchFamily="2" charset="2"/>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Le lycée exprime actuellement un manque de salles de classe pour répondre aux besoins existants. Avec une nouvelle ouverture, la contrainte deviendrait plus forte. Toutefois, de tels investissements ne pourront pas se faire pour la rentrée scolaire 2023.</a:t>
            </a:r>
          </a:p>
          <a:p>
            <a:pPr>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3676877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L’obtention d’une carte professionnelle nécessite d’être majeur. La proposition de </a:t>
            </a:r>
            <a:r>
              <a:rPr lang="fr-FR" dirty="0" err="1"/>
              <a:t>Vakié</a:t>
            </a:r>
            <a:r>
              <a:rPr lang="fr-FR" dirty="0"/>
              <a:t> est de compléter l’offre de formation par cette mention complémentaire qui n’existe pas sur le territoire.</a:t>
            </a:r>
          </a:p>
          <a:p>
            <a:r>
              <a:rPr lang="fr-FR" dirty="0"/>
              <a:t>Nous rappelons que les métiers de la sécurité ne sont présents qu’à </a:t>
            </a:r>
            <a:r>
              <a:rPr lang="fr-FR" dirty="0" err="1"/>
              <a:t>Vakié</a:t>
            </a:r>
            <a:r>
              <a:rPr lang="fr-FR" dirty="0"/>
              <a:t> et à </a:t>
            </a:r>
            <a:r>
              <a:rPr lang="fr-FR" dirty="0" err="1"/>
              <a:t>Attiti</a:t>
            </a:r>
            <a:r>
              <a:rPr lang="fr-FR" dirty="0"/>
              <a:t> (Avec un CAP et un Bac pro).</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Attention, l’ouverture de cette mention complémentaire nécessite un investissement dans des équipements de vidéo-surveillance. Un travail avec les entreprises partenaires est en cours pour l’aménagement d’une salle adaptée.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Sous réserve de l’acquisition de ces équipements.</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4181709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r>
              <a:rPr lang="fr-FR" dirty="0"/>
              <a:t>Demande d’ouverture deux STS à la rentrée 2023  avec ensuite une ouverture une année sur 2 pour limiter les moyens et ne pas saturer trop rapidement le secteur d’emploi.</a:t>
            </a:r>
          </a:p>
          <a:p>
            <a:r>
              <a:rPr lang="fr-FR" dirty="0"/>
              <a:t>Problème posé par cette organisation:</a:t>
            </a:r>
          </a:p>
          <a:p>
            <a:r>
              <a:rPr lang="fr-FR" dirty="0"/>
              <a:t>Année 2023 : année 1 pour les deux STS</a:t>
            </a:r>
          </a:p>
          <a:p>
            <a:r>
              <a:rPr lang="fr-FR" dirty="0"/>
              <a:t>Année 2024 : année 2 mais pas d’année 1 pour les deux STS</a:t>
            </a:r>
          </a:p>
          <a:p>
            <a:r>
              <a:rPr lang="fr-FR" dirty="0"/>
              <a:t>Année 2025: année 1 mais que devient la situation d’un étudiant en cas d’échec au bout d’un an, en cas d’échec à l’examen, sans redoublement possible?</a:t>
            </a:r>
          </a:p>
          <a:p>
            <a:r>
              <a:rPr lang="fr-FR" dirty="0"/>
              <a:t>Proposition d’ouvrir une seule STS au maximum au LP Chanel sans passer par l’ouverture une année sur deux. </a:t>
            </a:r>
          </a:p>
          <a:p>
            <a:r>
              <a:rPr lang="fr-FR" dirty="0"/>
              <a:t>Enquête d’opportunité:</a:t>
            </a:r>
          </a:p>
          <a:p>
            <a:endParaRPr lang="fr-FR" dirty="0"/>
          </a:p>
          <a:p>
            <a:r>
              <a:rPr lang="fr-FR" dirty="0"/>
              <a:t>23 agences, sociétés immobilières rencontrent des difficultés dans les qualifications des personnes recrutées ou à cause d’un manque de formation initiale en NC. Toutefois, 15 étudiants à priori seront titulaires d’un niveau 5 (Bac + 2) chaque année ce qui pourrait rapidement saturer le marché de l’emploi.</a:t>
            </a:r>
          </a:p>
          <a:p>
            <a:endParaRPr lang="fr-FR" dirty="0"/>
          </a:p>
          <a:p>
            <a:r>
              <a:rPr lang="fr-FR" dirty="0"/>
              <a:t>12 dossiers ont été retournés par des entreprises travaillant dans un domaine connexe au notariat (Cabinet juridique, de notaires, etc.).</a:t>
            </a:r>
          </a:p>
          <a:p>
            <a:endParaRPr lang="fr-FR" dirty="0"/>
          </a:p>
          <a:p>
            <a:r>
              <a:rPr lang="fr-FR" dirty="0"/>
              <a:t>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1781995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55000" lnSpcReduction="20000"/>
          </a:bodyPr>
          <a:lstStyle/>
          <a:p>
            <a:r>
              <a:rPr lang="fr-FR" dirty="0"/>
              <a:t>Cette année, il y a eu 25 </a:t>
            </a:r>
            <a:r>
              <a:rPr lang="fr-FR" b="1" dirty="0" err="1"/>
              <a:t>voeux</a:t>
            </a:r>
            <a:r>
              <a:rPr lang="fr-FR" dirty="0"/>
              <a:t> en phase principale pour le lycée Escoffier et 21 pour le lycée Jean XXIII. Il faut ajouter 12 candidatures de plus en phase complémentaire pour le lycée Escoffier.</a:t>
            </a:r>
          </a:p>
          <a:p>
            <a:pPr>
              <a:buFont typeface="Arial" panose="020B0604020202020204" pitchFamily="34" charset="0"/>
              <a:buChar char="•"/>
            </a:pPr>
            <a:r>
              <a:rPr lang="fr-FR" dirty="0"/>
              <a:t>Dans le détails, pour le lycée Escoffier, il y a eu en phase principale : 11 candidats avec un bac général, 10 avec un bac pro et 4 avec un bac techno. En phase complémentaire, il y eu 10 candidats avec un bac pro et 2 avec un bac techno.</a:t>
            </a:r>
          </a:p>
          <a:p>
            <a:pPr>
              <a:buFont typeface="Arial" panose="020B0604020202020204" pitchFamily="34" charset="0"/>
              <a:buChar char="•"/>
            </a:pPr>
            <a:r>
              <a:rPr lang="fr-FR" dirty="0"/>
              <a:t>Pour le lycée Jean XXIII, il y a eu 3 candidats avec un bac général, 15 avec un bac pro et 3 avec un bac techno.</a:t>
            </a:r>
          </a:p>
          <a:p>
            <a:r>
              <a:rPr lang="fr-FR" dirty="0"/>
              <a:t>Concernant les </a:t>
            </a:r>
            <a:r>
              <a:rPr lang="fr-FR" b="1" dirty="0"/>
              <a:t>propositions</a:t>
            </a:r>
            <a:r>
              <a:rPr lang="fr-FR" dirty="0"/>
              <a:t>, 29 élèves ont eu une proposition sur le lycée Escoffier et 30 ont eu une proposition pour le lycée Jean XXIII.</a:t>
            </a:r>
          </a:p>
          <a:p>
            <a:r>
              <a:rPr lang="fr-FR" dirty="0"/>
              <a:t>Au final, 11 élèves ont </a:t>
            </a:r>
            <a:r>
              <a:rPr lang="fr-FR" b="1" dirty="0"/>
              <a:t>accepté</a:t>
            </a:r>
            <a:r>
              <a:rPr lang="fr-FR" dirty="0"/>
              <a:t> la MANHR sur le lycée Escoffier (2 généraux, 9 pros) et 11 sur le lycée Jean XXIII (1 général, 1 techno et 9 pros).</a:t>
            </a:r>
          </a:p>
          <a:p>
            <a:endParaRPr lang="fr-FR" dirty="0"/>
          </a:p>
          <a:p>
            <a:endParaRPr lang="fr-FR" dirty="0"/>
          </a:p>
          <a:p>
            <a:endParaRPr lang="fr-FR" dirty="0"/>
          </a:p>
          <a:p>
            <a:endParaRPr lang="fr-FR" dirty="0"/>
          </a:p>
          <a:p>
            <a:r>
              <a:rPr lang="fr-FR" dirty="0"/>
              <a:t>https://www.legifrance.gouv.fr/jorf/id/JORFTEXT000036672180 </a:t>
            </a:r>
          </a:p>
          <a:p>
            <a:r>
              <a:rPr lang="fr-FR" dirty="0"/>
              <a:t>https://decretot-lyc.spip.ac-rouen.fr/?Classe-de-Mise-a-Niveau-Professionnelle-MAN-en-Hotellerie-Restauration</a:t>
            </a:r>
          </a:p>
          <a:p>
            <a:endParaRPr lang="fr-FR" dirty="0"/>
          </a:p>
          <a:p>
            <a:pPr marL="171450" indent="-171450">
              <a:buFontTx/>
              <a:buChar char="-"/>
            </a:pPr>
            <a:r>
              <a:rPr lang="fr-FR" dirty="0"/>
              <a:t>Depuis plusieurs années, on s’interroge sur l’utilité de ces deux MAN. Ce n’est pas un dispositif certificatif, probablement surdimensionné en NC par rapport au besoin. Prévu d’abord pour la création d’une passerelle de la voie générale et technologique vers le BTS Management en hôtellerie restauration (MHR).</a:t>
            </a:r>
          </a:p>
          <a:p>
            <a:pPr marL="171450" indent="-171450">
              <a:buFontTx/>
              <a:buChar char="-"/>
            </a:pPr>
            <a:r>
              <a:rPr lang="fr-FR" dirty="0"/>
              <a:t>Il existe une voie technologique qui ne fait pas le plein, </a:t>
            </a:r>
          </a:p>
          <a:p>
            <a:pPr marL="171450" indent="-171450">
              <a:buFontTx/>
              <a:buChar char="-"/>
            </a:pPr>
            <a:r>
              <a:rPr lang="fr-FR" dirty="0"/>
              <a:t>élèves des MAN qui sont dans de la reconversion (la majorité issue de spécialités de la voie pro) avec ou non des poursuites d’étude en BTS : </a:t>
            </a:r>
          </a:p>
          <a:p>
            <a:pPr marL="0" indent="0">
              <a:buFontTx/>
              <a:buNone/>
            </a:pPr>
            <a:r>
              <a:rPr lang="fr-FR" dirty="0"/>
              <a:t>2019 27 inscrits et 15 affectés en STS;</a:t>
            </a:r>
          </a:p>
          <a:p>
            <a:pPr marL="0" indent="0">
              <a:buFontTx/>
              <a:buNone/>
            </a:pPr>
            <a:r>
              <a:rPr lang="fr-FR" dirty="0"/>
              <a:t>2020 21 inscrits et 15 affectés;</a:t>
            </a:r>
          </a:p>
          <a:p>
            <a:pPr marL="0" indent="0">
              <a:buFontTx/>
              <a:buNone/>
            </a:pPr>
            <a:r>
              <a:rPr lang="fr-FR" dirty="0"/>
              <a:t>2021 24 inscrits et 10 affectés;</a:t>
            </a:r>
          </a:p>
          <a:p>
            <a:pPr marL="0" indent="0">
              <a:buFontTx/>
              <a:buNone/>
            </a:pPr>
            <a:r>
              <a:rPr lang="fr-FR" dirty="0"/>
              <a:t>2022 26 inscrits dont 21 de la voie pro.</a:t>
            </a:r>
          </a:p>
          <a:p>
            <a:endParaRPr lang="fr-FR" dirty="0"/>
          </a:p>
          <a:p>
            <a:endParaRPr lang="fr-FR" dirty="0"/>
          </a:p>
          <a:p>
            <a:r>
              <a:rPr lang="fr-FR" dirty="0"/>
              <a:t>Effectifs en pré-bac en hôtellerie restauration : 5 fois 24 = 120 élèves à intégrer dans 3 « sections » de BTS : 45 places Taux de pression : 3 candidats pour une place dans l’idéal. </a:t>
            </a:r>
          </a:p>
          <a:p>
            <a:endParaRPr lang="fr-FR" dirty="0"/>
          </a:p>
          <a:p>
            <a:r>
              <a:rPr lang="fr-FR" dirty="0"/>
              <a:t>Extrait du cadre législatif: </a:t>
            </a:r>
            <a:r>
              <a:rPr lang="fr-FR" b="0" i="0" dirty="0">
                <a:solidFill>
                  <a:srgbClr val="000000"/>
                </a:solidFill>
                <a:effectLst/>
                <a:latin typeface="sourcesanspro"/>
              </a:rPr>
              <a:t>Les candidats à l'admission dans une section de techniciens supérieurs « Management en hôtellerie-restauration » qui n'ont pas suivi un second cycle du domaine de l'hôtellerie restauration sanctionné soit par le baccalauréat technologique « Sciences et technologies de l'hôtellerie et de la restauration » (STHR), soit par le baccalauréat professionnel « Commercialisation et services en restauration », soit par le baccalauréat professionnel « Cuisine » doivent suivre la formation de la classe de mise à niveau.</a:t>
            </a:r>
            <a:r>
              <a:rPr lang="fr-FR" dirty="0"/>
              <a:t/>
            </a:r>
            <a:br>
              <a:rPr lang="fr-FR" dirty="0"/>
            </a:br>
            <a:r>
              <a:rPr lang="fr-FR" b="0" i="0" dirty="0">
                <a:solidFill>
                  <a:srgbClr val="000000"/>
                </a:solidFill>
                <a:effectLst/>
                <a:latin typeface="sourcesanspro"/>
              </a:rPr>
              <a:t>Seuls peuvent être admis dans cette classe les candidats venant d'achever leur second cycle de l'enseignement scolaire ou l'ayant achevé depuis un an au plus.</a:t>
            </a:r>
            <a:r>
              <a:rPr lang="fr-FR" dirty="0"/>
              <a:t/>
            </a:r>
            <a:br>
              <a:rPr lang="fr-FR" dirty="0"/>
            </a:br>
            <a:r>
              <a:rPr lang="fr-FR" b="0" i="0" dirty="0">
                <a:solidFill>
                  <a:srgbClr val="000000"/>
                </a:solidFill>
                <a:effectLst/>
                <a:latin typeface="sourcesanspro"/>
              </a:rPr>
              <a:t>L'admission dans la classe de mise à niveau d'hôtellerie-restauration est prononcée par le chef d'établissement sollicité, sur proposition d'une commission formée des professeurs enseignant dans la classe et ayant étudié le dossier constitué par le candidat.</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681978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dirty="0"/>
              <a:t>Alep =&gt; création 1980 (</a:t>
            </a:r>
            <a:r>
              <a:rPr lang="fr-FR" dirty="0" err="1"/>
              <a:t>Srce</a:t>
            </a:r>
            <a:r>
              <a:rPr lang="fr-FR" dirty="0"/>
              <a:t> Atlas de la NC) =&gt; Annexe du lycée d’enseignement professionnel (14 à 16 ans) avec un enseignement pratique et polyvalent tourné vers les besoins et les activités des populations locales.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Passe de 400 à 800 en 1981. Modèle tout à fait pertinent qui a fait ses preuves durant de nombreuses années =&gt; CAP ADAL – agent de développement des activités locales.</a:t>
            </a:r>
          </a:p>
          <a:p>
            <a:endParaRPr lang="fr-FR" dirty="0"/>
          </a:p>
          <a:p>
            <a:r>
              <a:rPr lang="fr-FR" dirty="0"/>
              <a:t>Ensuite, les ALP =&gt; certif. Conformes à ce qui est proposé en lycées professionnels =&gt; les ALP offrent des opportunités à une partie de des élèves qui ayant peu ou pas de mobilité géographique =&gt; avec des lycées professionnels qui se rapprochent des populations, </a:t>
            </a:r>
            <a:r>
              <a:rPr lang="fr-FR" dirty="0" err="1"/>
              <a:t>Touho</a:t>
            </a:r>
            <a:r>
              <a:rPr lang="fr-FR" dirty="0"/>
              <a:t> ou Rocard, ce dernier critère n’en est plus un et on observe une décroissance des effectifs dans ces structures excepté l’ALP de Koumac un peu décentré qui se comporte comme un petit LP.</a:t>
            </a:r>
          </a:p>
          <a:p>
            <a:endParaRPr lang="fr-FR" dirty="0"/>
          </a:p>
          <a:p>
            <a:endParaRPr lang="fr-FR" dirty="0"/>
          </a:p>
          <a:p>
            <a:endParaRPr lang="fr-FR" dirty="0"/>
          </a:p>
          <a:p>
            <a:r>
              <a:rPr lang="fr-FR" dirty="0"/>
              <a:t>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290657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dirty="0"/>
              <a:t>Les effectifs depuis 2012. 31 35 26, respectivement moins de 8,  9 puis 7.</a:t>
            </a:r>
          </a:p>
          <a:p>
            <a:endParaRPr lang="fr-FR" dirty="0"/>
          </a:p>
          <a:p>
            <a:r>
              <a:rPr lang="fr-FR" dirty="0"/>
              <a:t>Quels avantages aujourd’hui ?  </a:t>
            </a:r>
          </a:p>
          <a:p>
            <a:r>
              <a:rPr lang="fr-FR" dirty="0"/>
              <a:t>Espace plus rassurant qu’en lycée professionnel ? Cela dépend pour qui : pas pour les collégiens. Deux courriers des agents et de l’association des parents d’élèves de </a:t>
            </a:r>
            <a:r>
              <a:rPr lang="fr-FR" dirty="0" err="1"/>
              <a:t>Poindimier</a:t>
            </a:r>
            <a:r>
              <a:rPr lang="fr-FR" dirty="0"/>
              <a:t> nous assurent du contraire.</a:t>
            </a:r>
          </a:p>
          <a:p>
            <a:endParaRPr lang="fr-FR" dirty="0"/>
          </a:p>
          <a:p>
            <a:r>
              <a:rPr lang="fr-FR" dirty="0"/>
              <a:t>Démultiplication des petites structures avec difficulté de maintenir en état tous les ateliers ou plateaux techniques.</a:t>
            </a:r>
          </a:p>
          <a:p>
            <a:endParaRPr lang="fr-FR" dirty="0"/>
          </a:p>
          <a:p>
            <a:r>
              <a:rPr lang="fr-FR" dirty="0"/>
              <a:t>En fermant ces ALP, vous défavorisez les élèves, les communes, les provinces ? </a:t>
            </a:r>
          </a:p>
          <a:p>
            <a:endParaRPr lang="fr-FR" dirty="0"/>
          </a:p>
          <a:p>
            <a:r>
              <a:rPr lang="fr-FR" dirty="0"/>
              <a:t>Pourquoi pas </a:t>
            </a:r>
            <a:r>
              <a:rPr lang="fr-FR" dirty="0" err="1"/>
              <a:t>Touho</a:t>
            </a:r>
            <a:r>
              <a:rPr lang="fr-FR" dirty="0"/>
              <a:t> ? L’étude a été menée : pour pb de salles et de plateaux techniques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19</a:t>
            </a:fld>
            <a:endParaRPr lang="fr-FR" dirty="0"/>
          </a:p>
        </p:txBody>
      </p:sp>
    </p:spTree>
    <p:extLst>
      <p:ext uri="{BB962C8B-B14F-4D97-AF65-F5344CB8AC3E}">
        <p14:creationId xmlns:p14="http://schemas.microsoft.com/office/powerpoint/2010/main" val="2341224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20</a:t>
            </a:fld>
            <a:endParaRPr lang="fr-FR" dirty="0"/>
          </a:p>
        </p:txBody>
      </p:sp>
    </p:spTree>
    <p:extLst>
      <p:ext uri="{BB962C8B-B14F-4D97-AF65-F5344CB8AC3E}">
        <p14:creationId xmlns:p14="http://schemas.microsoft.com/office/powerpoint/2010/main" val="1195032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dirty="0"/>
              <a:t>Elèves post 3</a:t>
            </a:r>
            <a:r>
              <a:rPr lang="fr-FR" baseline="30000" dirty="0"/>
              <a:t>ième</a:t>
            </a:r>
            <a:r>
              <a:rPr lang="fr-FR" dirty="0"/>
              <a:t> n’ont pas d’appétence pour ce CAP =&gt; peu d’affectation post-3</a:t>
            </a:r>
            <a:r>
              <a:rPr lang="fr-FR" baseline="30000" dirty="0"/>
              <a:t>ième</a:t>
            </a:r>
            <a:r>
              <a:rPr lang="fr-FR" dirty="0"/>
              <a:t>. RFI – venant d’un autre établissement après échec.</a:t>
            </a:r>
          </a:p>
          <a:p>
            <a:endParaRPr lang="fr-FR" dirty="0"/>
          </a:p>
          <a:p>
            <a:r>
              <a:rPr lang="fr-FR" dirty="0"/>
              <a:t>Ceux qui reviennent sont des enfants de Maré avec quelques jeunes à besoins particuliers.</a:t>
            </a:r>
          </a:p>
          <a:p>
            <a:endParaRPr lang="fr-FR" dirty="0"/>
          </a:p>
          <a:p>
            <a:r>
              <a:rPr lang="fr-FR" dirty="0"/>
              <a:t>Inadapté pour les élèves et les parents de Maré.</a:t>
            </a:r>
          </a:p>
          <a:p>
            <a:r>
              <a:rPr lang="fr-FR" dirty="0"/>
              <a:t>Vétusté des locaux, des plateaux techniques =&gt; Manque d’attractivité, DGE incapable de faire face</a:t>
            </a:r>
          </a:p>
          <a:p>
            <a:endParaRPr lang="fr-FR" dirty="0"/>
          </a:p>
          <a:p>
            <a:r>
              <a:rPr lang="fr-FR" dirty="0"/>
              <a:t>Proposition de fermeture à la RS 2023 et réflexion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21</a:t>
            </a:fld>
            <a:endParaRPr lang="fr-FR" dirty="0"/>
          </a:p>
        </p:txBody>
      </p:sp>
    </p:spTree>
    <p:extLst>
      <p:ext uri="{BB962C8B-B14F-4D97-AF65-F5344CB8AC3E}">
        <p14:creationId xmlns:p14="http://schemas.microsoft.com/office/powerpoint/2010/main" val="154284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seule proposition pour avis du CCE.</a:t>
            </a:r>
          </a:p>
          <a:p>
            <a:endParaRPr lang="fr-FR" dirty="0"/>
          </a:p>
          <a:p>
            <a:r>
              <a:rPr lang="fr-FR" dirty="0"/>
              <a:t>Après instructions et concertation, certains dossiers sont retenus, d’autres doivent être développés. De nombreux facteurs sont à prendre en considération :</a:t>
            </a:r>
          </a:p>
          <a:p>
            <a:endParaRPr lang="fr-FR" dirty="0"/>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analyse de l’offre existante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effectifs d’élèves : constat de rentrée et tendances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analyse du tissu économique, secteur d’emploi, stages ou périodes de formation en milieu professionnel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ressources humaines, les besoins DHG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équipements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espaces disponibles, les investissements à prévoir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la localisation ;</a:t>
            </a:r>
          </a:p>
          <a:p>
            <a:pPr marL="342900" lvl="0" indent="-342900" algn="just">
              <a:lnSpc>
                <a:spcPts val="1600"/>
              </a:lnSpc>
              <a:spcAft>
                <a:spcPts val="1200"/>
              </a:spcAft>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 type de formation diplômante ou non.</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782656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président de la CCE demande aux représentants de la commission d’émettre un avis sur les ouvertures demandées pour la rentrée 2023.</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22</a:t>
            </a:fld>
            <a:endParaRPr lang="fr-FR" dirty="0"/>
          </a:p>
        </p:txBody>
      </p:sp>
    </p:spTree>
    <p:extLst>
      <p:ext uri="{BB962C8B-B14F-4D97-AF65-F5344CB8AC3E}">
        <p14:creationId xmlns:p14="http://schemas.microsoft.com/office/powerpoint/2010/main" val="1353368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dirty="0"/>
              <a:t>Le président de la CCE demande aux représentants de la commission d’émettre un avis sur les fermetures demandées pour la rentrée 2023.</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23</a:t>
            </a:fld>
            <a:endParaRPr lang="fr-FR" dirty="0"/>
          </a:p>
        </p:txBody>
      </p:sp>
    </p:spTree>
    <p:extLst>
      <p:ext uri="{BB962C8B-B14F-4D97-AF65-F5344CB8AC3E}">
        <p14:creationId xmlns:p14="http://schemas.microsoft.com/office/powerpoint/2010/main" val="2780596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dirty="0"/>
              <a:t>Détail pour ces trois dernières années.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25</a:t>
            </a:fld>
            <a:endParaRPr lang="fr-FR" dirty="0"/>
          </a:p>
        </p:txBody>
      </p:sp>
    </p:spTree>
    <p:extLst>
      <p:ext uri="{BB962C8B-B14F-4D97-AF65-F5344CB8AC3E}">
        <p14:creationId xmlns:p14="http://schemas.microsoft.com/office/powerpoint/2010/main" val="1555536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Méthode rappelée diapo. 4, pour étudier les dossiers: proposition 7 créations de sections (ou spécialités) et 6 suppressions.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027555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Méthode rappelée diapo. précédente, pour étudier les dossiers: proposition 5 créations de sections (ou spécialités) et 8 suppressions.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706505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Calibri" panose="020F0502020204030204" pitchFamily="34" charset="0"/>
                <a:ea typeface="Calibri" panose="020F0502020204030204" pitchFamily="34" charset="0"/>
                <a:cs typeface="Arial" panose="020B0604020202020204" pitchFamily="34" charset="0"/>
              </a:rPr>
              <a:t>Les effectifs d’élèves : constat de rentrée et tendances </a:t>
            </a:r>
          </a:p>
          <a:p>
            <a:endParaRPr lang="fr-FR" sz="1200" dirty="0">
              <a:effectLst/>
              <a:latin typeface="Calibri" panose="020F0502020204030204" pitchFamily="34" charset="0"/>
              <a:cs typeface="Arial" panose="020B0604020202020204" pitchFamily="34" charset="0"/>
            </a:endParaRPr>
          </a:p>
          <a:p>
            <a:r>
              <a:rPr lang="fr-FR" sz="1200" dirty="0">
                <a:effectLst/>
                <a:latin typeface="Calibri" panose="020F0502020204030204" pitchFamily="34" charset="0"/>
                <a:cs typeface="Arial" panose="020B0604020202020204" pitchFamily="34" charset="0"/>
              </a:rPr>
              <a:t>Pour la voie professionnelle pré-bac (5953 – 5790)=163 élèves de moins à la RS 2022.</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184807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85000" lnSpcReduction="10000"/>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fr-FR" sz="1800" b="1" i="1" dirty="0">
                <a:effectLst/>
                <a:latin typeface="Calibri" panose="020F0502020204030204" pitchFamily="34" charset="0"/>
                <a:ea typeface="Calibri" panose="020F0502020204030204" pitchFamily="34" charset="0"/>
                <a:cs typeface="Arial" panose="020B0604020202020204" pitchFamily="34" charset="0"/>
              </a:rPr>
              <a:t>2022.</a:t>
            </a:r>
          </a:p>
          <a:p>
            <a:pPr algn="just">
              <a:lnSpc>
                <a:spcPts val="1600"/>
              </a:lnSpc>
            </a:pPr>
            <a:endPar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ts val="1600"/>
              </a:lnSpc>
            </a:pPr>
            <a:r>
              <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Courbe verte: second degré, effectifs dans les collèges, dans les lycées répartis selon trois 3 voies P, T et G  y compris les étudiants dans nos EPENC. </a:t>
            </a:r>
          </a:p>
          <a:p>
            <a:pPr algn="just">
              <a:lnSpc>
                <a:spcPts val="1600"/>
              </a:lnSpc>
            </a:pPr>
            <a:r>
              <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Courbe en dessous : uniquement les élèves avec (32485-28813)=-3672 depuis 2012 et (29380 – 28813)= 567 élèves en moins.</a:t>
            </a:r>
          </a:p>
          <a:p>
            <a:pPr algn="just">
              <a:lnSpc>
                <a:spcPts val="1600"/>
              </a:lnSpc>
            </a:pPr>
            <a:endPar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ts val="1600"/>
              </a:lnSpc>
            </a:pPr>
            <a:r>
              <a:rPr lang="fr-FR" sz="1800" dirty="0">
                <a:solidFill>
                  <a:srgbClr val="000000"/>
                </a:solidFill>
                <a:effectLst/>
                <a:latin typeface="Cambria" panose="02040503050406030204" pitchFamily="18" charset="0"/>
              </a:rPr>
              <a:t>L’écart entre les effectifs constatés et les prévisions est de 1% au global. Néanmoins, des écarts plus importants sont observés parmi les effectifs scolarisés dans les collèges privés en raison de la fermeture de deux collèges de l’ASEE (Do </a:t>
            </a:r>
            <a:r>
              <a:rPr lang="fr-FR" sz="1800" dirty="0" err="1">
                <a:solidFill>
                  <a:srgbClr val="000000"/>
                </a:solidFill>
                <a:effectLst/>
                <a:latin typeface="Cambria" panose="02040503050406030204" pitchFamily="18" charset="0"/>
              </a:rPr>
              <a:t>Mwa</a:t>
            </a:r>
            <a:r>
              <a:rPr lang="fr-FR" sz="1800" dirty="0">
                <a:solidFill>
                  <a:srgbClr val="000000"/>
                </a:solidFill>
                <a:effectLst/>
                <a:latin typeface="Cambria" panose="02040503050406030204" pitchFamily="18" charset="0"/>
              </a:rPr>
              <a:t> et Do Neva) et des taux scolarité dans les dispositifs ULIS moins élevés que par le passé après trois années de forte progression d’effectifs (134 élèves en 2019 contre 258 élèves en 2021 puis 238 en 2022). En lycée, les écarts les plus importants sont localisés dans les classes de terminale du baccalauréat et CAP en raison d’une baisse du nombre de redoublants (-120 sur un an) liée à de meilleurs taux de réussite aux examens en 2021.</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2104836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mbria" panose="02040503050406030204" pitchFamily="18" charset="0"/>
              </a:rPr>
              <a:t>2022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mbria" panose="02040503050406030204" pitchFamily="18" charset="0"/>
              </a:rPr>
              <a:t>Les effectifs en post-baccalauréat demeurent stables sur un an. Côté STS, l’augmentation tient compte de l’ouverture du BTS assurance, 15 places à la rentrée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solidFill>
                <a:srgbClr val="000000"/>
              </a:solidFill>
              <a:effectLst/>
              <a:latin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Rappeler que la baisse importante des effectifs dans le second degré s’est accompagnée d’une hausse importante des ouvertures de formation dans le post bac second degré : DCG – CPGE + CM + STS -&gt;2208</a:t>
            </a:r>
          </a:p>
          <a:p>
            <a:r>
              <a:rPr lang="fr-FR" dirty="0"/>
              <a:t>Les MC et FCIL ne sont pas comptabilisées.</a:t>
            </a:r>
          </a:p>
          <a:p>
            <a:endParaRPr lang="fr-FR" dirty="0"/>
          </a:p>
          <a:p>
            <a:r>
              <a:rPr lang="fr-FR" dirty="0"/>
              <a:t>A noter la volonté de permettre à tous les élèves obtenant le baccalauréat de poursuivre en post bac : installation des quotas en STS.</a:t>
            </a:r>
          </a:p>
          <a:p>
            <a:r>
              <a:rPr lang="fr-FR" dirty="0"/>
              <a:t>A noter également la difficulté d’emmener les étudiants vers la réussite avec une érosion des effectifs entre année 1 et année 2 de STS. Le slide suivant indique que l’offre BTS est plus large en NC que dans les </a:t>
            </a:r>
            <a:r>
              <a:rPr lang="fr-FR" dirty="0" err="1"/>
              <a:t>DOM+métropole</a:t>
            </a:r>
            <a:r>
              <a:rPr lang="fr-FR" dirty="0"/>
              <a:t>.</a:t>
            </a:r>
          </a:p>
          <a:p>
            <a:endParaRPr lang="fr-FR" dirty="0"/>
          </a:p>
          <a:p>
            <a:r>
              <a:rPr lang="fr-FR" dirty="0"/>
              <a:t>Observation : seuls 754 étudiants se sont inscrits pour le BTS et 666 ont obtenus l’examen. 88% des inscrits à l’examen ou 666/776= 86% des personnes affectées en année 2.</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3049640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0" i="0" u="none" strike="noStrike" dirty="0">
                <a:solidFill>
                  <a:srgbClr val="000000"/>
                </a:solidFill>
                <a:effectLst/>
                <a:latin typeface="Calibri" panose="020F0502020204030204" pitchFamily="34" charset="0"/>
              </a:rPr>
              <a:t>2022</a:t>
            </a:r>
          </a:p>
          <a:p>
            <a:r>
              <a:rPr lang="fr-FR" sz="1800" b="0" i="0" u="none" strike="noStrike" dirty="0">
                <a:solidFill>
                  <a:srgbClr val="000000"/>
                </a:solidFill>
                <a:effectLst/>
                <a:latin typeface="Calibri" panose="020F0502020204030204" pitchFamily="34" charset="0"/>
              </a:rPr>
              <a:t>Les élèves des voies pro et techno de NC ont plus de possibilités d'intégrer une formation STS que ceux de métropole : l'offre est plus large.</a:t>
            </a:r>
          </a:p>
          <a:p>
            <a:endParaRPr lang="fr-FR" sz="18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r>
              <a:rPr lang="fr-FR"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Parmi les 317316 élèves néo-bacheliers, 31% d'entre eux ont pu s'inscrire en année 1 de STS</a:t>
            </a:r>
            <a:endParaRPr lang="fr-FR" sz="18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r>
              <a:rPr lang="fr-FR" sz="1800" b="0" i="0" u="none" strike="noStrike" dirty="0">
                <a:solidFill>
                  <a:srgbClr val="000000"/>
                </a:solidFill>
                <a:effectLst/>
                <a:latin typeface="Calibri" panose="020F0502020204030204" pitchFamily="34" charset="0"/>
              </a:rPr>
              <a:t>Parmi les 1878 élèves néo-bacheliers, 43% d'entre eux ont pu s'inscrire en année 1 de STS</a:t>
            </a:r>
            <a:r>
              <a:rPr lang="fr-FR" dirty="0"/>
              <a:t> </a:t>
            </a:r>
            <a:endParaRPr lang="fr-FR" sz="1800" b="0" i="0" u="none" strike="noStrike" dirty="0">
              <a:solidFill>
                <a:srgbClr val="000000"/>
              </a:solidFill>
              <a:effectLst/>
              <a:latin typeface="Calibri" panose="020F0502020204030204" pitchFamily="34" charset="0"/>
              <a:cs typeface="Arial" panose="020B0604020202020204" pitchFamily="34" charset="0"/>
            </a:endParaRPr>
          </a:p>
          <a:p>
            <a:endParaRPr lang="fr-FR" sz="18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r>
              <a:rPr lang="fr-FR" sz="18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 d’autres termes, 225 places (807 - 582) sont proposées en plus en Nouvelle-Calédonie.</a:t>
            </a:r>
          </a:p>
          <a:p>
            <a:endParaRPr lang="fr-FR" sz="18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endParaRPr lang="fr-FR"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2446248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62500" lnSpcReduction="20000"/>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fr-FR" sz="1800" b="1" i="1" dirty="0">
                <a:effectLst/>
                <a:latin typeface="Calibri" panose="020F0502020204030204" pitchFamily="34" charset="0"/>
                <a:ea typeface="Calibri" panose="020F0502020204030204" pitchFamily="34" charset="0"/>
                <a:cs typeface="Arial" panose="020B0604020202020204" pitchFamily="34" charset="0"/>
              </a:rPr>
              <a:t>2022</a:t>
            </a:r>
          </a:p>
          <a:p>
            <a:pPr marL="0" marR="0" lvl="0" indent="0" algn="just" defTabSz="914400" rtl="0" eaLnBrk="1" fontAlgn="auto" latinLnBrk="0" hangingPunct="1">
              <a:lnSpc>
                <a:spcPts val="1600"/>
              </a:lnSpc>
              <a:spcBef>
                <a:spcPts val="0"/>
              </a:spcBef>
              <a:spcAft>
                <a:spcPts val="0"/>
              </a:spcAft>
              <a:buClrTx/>
              <a:buSzTx/>
              <a:buFontTx/>
              <a:buNone/>
              <a:tabLst/>
              <a:defRPr/>
            </a:pPr>
            <a:endParaRPr lang="fr-FR" sz="1800" b="1" i="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lang="fr-FR" sz="1800" b="1" i="1" dirty="0">
                <a:effectLst/>
                <a:latin typeface="Calibri" panose="020F0502020204030204" pitchFamily="34" charset="0"/>
                <a:ea typeface="Calibri" panose="020F0502020204030204" pitchFamily="34" charset="0"/>
                <a:cs typeface="Arial" panose="020B0604020202020204" pitchFamily="34" charset="0"/>
              </a:rPr>
              <a:t>Diminution de 90 élèves dans les voies GT (-2%) uniquement dans le secteur public.</a:t>
            </a:r>
          </a:p>
          <a:p>
            <a:pPr marL="0" marR="0" lvl="0" indent="0" algn="just" defTabSz="914400" rtl="0" eaLnBrk="1" fontAlgn="auto" latinLnBrk="0" hangingPunct="1">
              <a:lnSpc>
                <a:spcPts val="1600"/>
              </a:lnSpc>
              <a:spcBef>
                <a:spcPts val="0"/>
              </a:spcBef>
              <a:spcAft>
                <a:spcPts val="0"/>
              </a:spcAft>
              <a:buClrTx/>
              <a:buSzTx/>
              <a:buFontTx/>
              <a:buNone/>
              <a:tabLst/>
              <a:defRPr/>
            </a:pPr>
            <a:endParaRPr lang="fr-FR" sz="1800" b="1" i="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lang="fr-FR" sz="1800" b="1" i="1" dirty="0">
                <a:effectLst/>
                <a:latin typeface="Calibri" panose="020F0502020204030204" pitchFamily="34" charset="0"/>
                <a:ea typeface="Calibri" panose="020F0502020204030204" pitchFamily="34" charset="0"/>
                <a:cs typeface="Arial" panose="020B0604020202020204" pitchFamily="34" charset="0"/>
              </a:rPr>
              <a:t>Focale sur la voie prof. puisque les demandes concernent plus spécifiquement cette voie.</a:t>
            </a:r>
          </a:p>
          <a:p>
            <a:pPr marL="0" marR="0" lvl="0" indent="0" algn="just" defTabSz="914400" rtl="0" eaLnBrk="1" fontAlgn="auto" latinLnBrk="0" hangingPunct="1">
              <a:lnSpc>
                <a:spcPts val="1600"/>
              </a:lnSpc>
              <a:spcBef>
                <a:spcPts val="0"/>
              </a:spcBef>
              <a:spcAft>
                <a:spcPts val="0"/>
              </a:spcAft>
              <a:buClrTx/>
              <a:buSzTx/>
              <a:buFontTx/>
              <a:buNone/>
              <a:tabLst/>
              <a:defRPr/>
            </a:pPr>
            <a:endParaRPr lang="fr-FR" sz="1800" b="1" i="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lang="fr-FR" sz="1800" b="1" i="1" dirty="0">
                <a:effectLst/>
                <a:latin typeface="Calibri" panose="020F0502020204030204" pitchFamily="34" charset="0"/>
                <a:ea typeface="Calibri" panose="020F0502020204030204" pitchFamily="34" charset="0"/>
                <a:cs typeface="Arial" panose="020B0604020202020204" pitchFamily="34" charset="0"/>
              </a:rPr>
              <a:t>Une baisse des effectifs en lycée pour la cinquième année consécutive.</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ts val="1600"/>
              </a:lnSpc>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ts val="1600"/>
              </a:lnSpc>
            </a:pPr>
            <a:r>
              <a:rPr lang="fr-FR" sz="1800" dirty="0">
                <a:effectLst/>
                <a:latin typeface="Calibri" panose="020F0502020204030204" pitchFamily="34" charset="0"/>
                <a:ea typeface="Calibri" panose="020F0502020204030204" pitchFamily="34" charset="0"/>
                <a:cs typeface="Arial" panose="020B0604020202020204" pitchFamily="34" charset="0"/>
              </a:rPr>
              <a:t>Avec 12 158 élèves en 2022, les lycées, lycées professionnels et antennes de lycée professionnel scolarisent 257 élèves de moins par rapport à la rentrée 2021. Nos prévisions étaient optimistes puisque nous pensions atteindre 12340 élèves (voir diaporama 2021).</a:t>
            </a:r>
          </a:p>
          <a:p>
            <a:pPr algn="just">
              <a:lnSpc>
                <a:spcPts val="1600"/>
              </a:lnSpc>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ts val="1600"/>
              </a:lnSpc>
            </a:pPr>
            <a:r>
              <a:rPr lang="fr-FR" sz="1800" b="1" dirty="0">
                <a:solidFill>
                  <a:srgbClr val="000000"/>
                </a:solidFill>
                <a:effectLst/>
                <a:latin typeface="Cambria" panose="02040503050406030204" pitchFamily="18" charset="0"/>
              </a:rPr>
              <a:t>Dans la voie professionnelle, la baisse est plus soutenue avec 160 élèves de moins (-2,7%) et concerne principalement les établissements privés sous contrat.</a:t>
            </a:r>
            <a:r>
              <a:rPr lang="fr-FR" sz="1800" b="1" dirty="0">
                <a:effectLst/>
                <a:latin typeface="Calibri" panose="020F0502020204030204" pitchFamily="34" charset="0"/>
                <a:ea typeface="Calibri" panose="020F0502020204030204" pitchFamily="34" charset="0"/>
                <a:cs typeface="Arial" panose="020B0604020202020204" pitchFamily="34" charset="0"/>
              </a:rPr>
              <a:t> </a:t>
            </a:r>
          </a:p>
          <a:p>
            <a:pPr algn="just">
              <a:lnSpc>
                <a:spcPts val="1600"/>
              </a:lnSpc>
            </a:pPr>
            <a:endParaRPr lang="fr-FR" sz="1800" b="1" dirty="0">
              <a:solidFill>
                <a:srgbClr val="000000"/>
              </a:solidFill>
              <a:effectLst/>
              <a:latin typeface="Cambria" panose="02040503050406030204" pitchFamily="18" charset="0"/>
            </a:endParaRPr>
          </a:p>
          <a:p>
            <a:pPr algn="just">
              <a:lnSpc>
                <a:spcPts val="1600"/>
              </a:lnSpc>
            </a:pPr>
            <a:r>
              <a:rPr lang="fr-FR" sz="1800" b="0" dirty="0">
                <a:solidFill>
                  <a:srgbClr val="000000"/>
                </a:solidFill>
                <a:effectLst/>
                <a:latin typeface="Cambria" panose="02040503050406030204" pitchFamily="18" charset="0"/>
              </a:rPr>
              <a:t>Les projections à échéances 2030 montrent que la baisse des effectifs se poursuivra dans le premier degré, au collège et en lycée (avec une légère reprise en 2030 pour ce niveau d’enseignement)</a:t>
            </a:r>
            <a:endParaRPr lang="fr-FR" b="0"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2283041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fld id="{0B9D30B1-2276-44BB-9A16-84EA2A9EC744}" type="datetime1">
              <a:rPr lang="fr-FR" smtClean="0"/>
              <a:t>06/05/2022</a:t>
            </a:fld>
            <a:endParaRPr lang="fr-FR" dirty="0"/>
          </a:p>
        </p:txBody>
      </p:sp>
      <p:sp>
        <p:nvSpPr>
          <p:cNvPr id="5" name="Espace réservé du pied de page 4"/>
          <p:cNvSpPr>
            <a:spLocks noGrp="1"/>
          </p:cNvSpPr>
          <p:nvPr>
            <p:ph type="ftr" sz="quarter" idx="11"/>
          </p:nvPr>
        </p:nvSpPr>
        <p:spPr bwMode="gray">
          <a:xfrm>
            <a:off x="780000" y="5226529"/>
            <a:ext cx="3510000" cy="1200000"/>
          </a:xfrm>
        </p:spPr>
        <p:txBody>
          <a:bodyPr anchor="b" anchorCtr="0"/>
          <a:lstStyle>
            <a:lvl1pPr>
              <a:defRPr sz="1150"/>
            </a:lvl1pPr>
          </a:lstStyle>
          <a:p>
            <a:r>
              <a:rPr lang="fr-FR" dirty="0"/>
              <a:t>Conseil consultatif de l’enseignement</a:t>
            </a:r>
          </a:p>
        </p:txBody>
      </p:sp>
      <p:sp>
        <p:nvSpPr>
          <p:cNvPr id="6" name="Espace réservé du numéro de diapositive 5"/>
          <p:cNvSpPr>
            <a:spLocks noGrp="1"/>
          </p:cNvSpPr>
          <p:nvPr>
            <p:ph type="sldNum" sz="quarter" idx="12"/>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0512" y="225420"/>
            <a:ext cx="3318780" cy="174884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lvl1pPr>
              <a:defRPr/>
            </a:lvl1pPr>
          </a:lstStyle>
          <a:p>
            <a:pPr algn="r"/>
            <a:r>
              <a:rPr lang="fr-FR" cap="all" dirty="0"/>
              <a:t>05 mai 2021</a:t>
            </a:r>
          </a:p>
        </p:txBody>
      </p:sp>
      <p:sp>
        <p:nvSpPr>
          <p:cNvPr id="3" name="Espace réservé du pied de page 2"/>
          <p:cNvSpPr>
            <a:spLocks noGrp="1"/>
          </p:cNvSpPr>
          <p:nvPr>
            <p:ph type="ftr" sz="quarter" idx="11"/>
          </p:nvPr>
        </p:nvSpPr>
        <p:spPr bwMode="gray"/>
        <p:txBody>
          <a:bodyPr/>
          <a:lstStyle>
            <a:lvl1pPr>
              <a:defRPr/>
            </a:lvl1pPr>
          </a:lstStyle>
          <a:p>
            <a:r>
              <a:rPr lang="fr-FR" dirty="0"/>
              <a:t>Conseil consultatif de l’enseignement</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90000" y="3128061"/>
            <a:ext cx="9126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400" y="114320"/>
            <a:ext cx="2886223" cy="1520903"/>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lvl1pPr>
              <a:defRPr/>
            </a:lvl1pPr>
          </a:lstStyle>
          <a:p>
            <a:pPr algn="r"/>
            <a:r>
              <a:rPr lang="fr-FR" cap="all" dirty="0"/>
              <a:t>05 mai 2021</a:t>
            </a:r>
          </a:p>
        </p:txBody>
      </p:sp>
      <p:sp>
        <p:nvSpPr>
          <p:cNvPr id="3" name="Espace réservé du pied de page 2"/>
          <p:cNvSpPr>
            <a:spLocks noGrp="1"/>
          </p:cNvSpPr>
          <p:nvPr>
            <p:ph type="ftr" sz="quarter" idx="11"/>
          </p:nvPr>
        </p:nvSpPr>
        <p:spPr bwMode="gray"/>
        <p:txBody>
          <a:bodyPr/>
          <a:lstStyle>
            <a:lvl1pPr>
              <a:defRPr/>
            </a:lvl1pPr>
          </a:lstStyle>
          <a:p>
            <a:r>
              <a:rPr lang="fr-FR" dirty="0"/>
              <a:t>Conseil consultatif de l’enseignement</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cxnSp>
        <p:nvCxnSpPr>
          <p:cNvPr id="12" name="Connecteur droit 11"/>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400" y="114320"/>
            <a:ext cx="2886223" cy="1520903"/>
          </a:xfrm>
          <a:prstGeom prst="rect">
            <a:avLst/>
          </a:prstGeom>
        </p:spPr>
      </p:pic>
    </p:spTree>
    <p:extLst>
      <p:ext uri="{BB962C8B-B14F-4D97-AF65-F5344CB8AC3E}">
        <p14:creationId xmlns:p14="http://schemas.microsoft.com/office/powerpoint/2010/main" val="422739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lvl1pPr>
              <a:defRPr/>
            </a:lvl1pPr>
          </a:lstStyle>
          <a:p>
            <a:pPr algn="r"/>
            <a:r>
              <a:rPr lang="fr-FR" cap="all" dirty="0"/>
              <a:t>05 mai 2021</a:t>
            </a:r>
          </a:p>
        </p:txBody>
      </p:sp>
      <p:sp>
        <p:nvSpPr>
          <p:cNvPr id="4" name="Espace réservé du pied de page 3"/>
          <p:cNvSpPr>
            <a:spLocks noGrp="1"/>
          </p:cNvSpPr>
          <p:nvPr>
            <p:ph type="ftr" sz="quarter" idx="11"/>
          </p:nvPr>
        </p:nvSpPr>
        <p:spPr bwMode="gray"/>
        <p:txBody>
          <a:bodyPr/>
          <a:lstStyle>
            <a:lvl1pPr>
              <a:defRPr/>
            </a:lvl1pPr>
          </a:lstStyle>
          <a:p>
            <a:r>
              <a:rPr lang="fr-FR" dirty="0"/>
              <a:t>Conseil consultatif de l’enseignement</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89998" y="2522624"/>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588000"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785999"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itre">
    <p:bg>
      <p:bgPr>
        <a:solidFill>
          <a:schemeClr val="bg1"/>
        </a:solidFill>
        <a:effectLst/>
      </p:bgPr>
    </p:bg>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36712"/>
            <a:ext cx="9906000" cy="6021288"/>
          </a:xfrm>
          <a:prstGeom prst="rect">
            <a:avLst/>
          </a:prstGeom>
        </p:spPr>
      </p:pic>
      <p:sp>
        <p:nvSpPr>
          <p:cNvPr id="2" name="Titre 1"/>
          <p:cNvSpPr>
            <a:spLocks noGrp="1"/>
          </p:cNvSpPr>
          <p:nvPr>
            <p:ph type="title" hasCustomPrompt="1"/>
          </p:nvPr>
        </p:nvSpPr>
        <p:spPr bwMode="gray">
          <a:xfrm>
            <a:off x="389999" y="1340768"/>
            <a:ext cx="9126000" cy="5038432"/>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lvl1pPr>
              <a:defRPr sz="1000"/>
            </a:lvl1pPr>
          </a:lstStyle>
          <a:p>
            <a:pPr algn="r"/>
            <a:r>
              <a:rPr lang="fr-FR" cap="all" dirty="0"/>
              <a:t>05 mai 2021</a:t>
            </a:r>
          </a:p>
        </p:txBody>
      </p:sp>
      <p:sp>
        <p:nvSpPr>
          <p:cNvPr id="4" name="Espace réservé du pied de page 3"/>
          <p:cNvSpPr>
            <a:spLocks noGrp="1"/>
          </p:cNvSpPr>
          <p:nvPr>
            <p:ph type="ftr" sz="quarter" idx="11"/>
          </p:nvPr>
        </p:nvSpPr>
        <p:spPr bwMode="gray"/>
        <p:txBody>
          <a:bodyPr/>
          <a:lstStyle>
            <a:lvl1pPr>
              <a:defRPr sz="1000"/>
            </a:lvl1pPr>
          </a:lstStyle>
          <a:p>
            <a:r>
              <a:rPr lang="fr-FR" dirty="0"/>
              <a:t>Conseil consultatif de l’enseignement</a:t>
            </a:r>
          </a:p>
        </p:txBody>
      </p:sp>
      <p:sp>
        <p:nvSpPr>
          <p:cNvPr id="5" name="Espace réservé du numéro de diapositive 4"/>
          <p:cNvSpPr>
            <a:spLocks noGrp="1"/>
          </p:cNvSpPr>
          <p:nvPr>
            <p:ph type="sldNum" sz="quarter" idx="12"/>
          </p:nvPr>
        </p:nvSpPr>
        <p:spPr bwMode="gray"/>
        <p:txBody>
          <a:bodyPr/>
          <a:lstStyle>
            <a:lvl1pPr>
              <a:defRPr sz="1000"/>
            </a:lvl1pPr>
          </a:lstStyle>
          <a:p>
            <a:fld id="{733122C9-A0B9-462F-8757-0847AD287B63}" type="slidenum">
              <a:rPr lang="fr-FR" smtClean="0"/>
              <a:pPr/>
              <a:t>‹N°›</a:t>
            </a:fld>
            <a:endParaRPr lang="fr-FR" dirty="0"/>
          </a:p>
        </p:txBody>
      </p:sp>
      <p:pic>
        <p:nvPicPr>
          <p:cNvPr id="8" name="Image 7"/>
          <p:cNvPicPr>
            <a:picLocks noChangeAspect="1"/>
          </p:cNvPicPr>
          <p:nvPr userDrawn="1"/>
        </p:nvPicPr>
        <p:blipFill rotWithShape="1">
          <a:blip r:embed="rId3">
            <a:extLst>
              <a:ext uri="{28A0092B-C50C-407E-A947-70E740481C1C}">
                <a14:useLocalDpi xmlns:a14="http://schemas.microsoft.com/office/drawing/2010/main" val="0"/>
              </a:ext>
            </a:extLst>
          </a:blip>
          <a:srcRect l="10363"/>
          <a:stretch/>
        </p:blipFill>
        <p:spPr>
          <a:xfrm>
            <a:off x="7473280" y="22520"/>
            <a:ext cx="2432720" cy="814191"/>
          </a:xfrm>
          <a:prstGeom prst="rect">
            <a:avLst/>
          </a:prstGeom>
        </p:spPr>
      </p:pic>
    </p:spTree>
    <p:extLst>
      <p:ext uri="{BB962C8B-B14F-4D97-AF65-F5344CB8AC3E}">
        <p14:creationId xmlns:p14="http://schemas.microsoft.com/office/powerpoint/2010/main" val="190859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lvl1pPr>
              <a:defRPr sz="1000"/>
            </a:lvl1pPr>
          </a:lstStyle>
          <a:p>
            <a:pPr algn="r"/>
            <a:r>
              <a:rPr lang="fr-FR" cap="all" dirty="0"/>
              <a:t>05 mai 2021</a:t>
            </a:r>
          </a:p>
        </p:txBody>
      </p:sp>
      <p:sp>
        <p:nvSpPr>
          <p:cNvPr id="4" name="Espace réservé du pied de page 3"/>
          <p:cNvSpPr>
            <a:spLocks noGrp="1"/>
          </p:cNvSpPr>
          <p:nvPr>
            <p:ph type="ftr" sz="quarter" idx="11"/>
          </p:nvPr>
        </p:nvSpPr>
        <p:spPr bwMode="gray"/>
        <p:txBody>
          <a:bodyPr/>
          <a:lstStyle/>
          <a:p>
            <a:r>
              <a:rPr lang="fr-FR" dirty="0"/>
              <a:t>C</a:t>
            </a:r>
            <a:r>
              <a:rPr lang="fr-FR" sz="800" dirty="0"/>
              <a:t>onseil consultatif de l’enseignement</a:t>
            </a:r>
          </a:p>
        </p:txBody>
      </p:sp>
      <p:sp>
        <p:nvSpPr>
          <p:cNvPr id="5" name="Espace réservé du numéro de diapositive 4"/>
          <p:cNvSpPr>
            <a:spLocks noGrp="1"/>
          </p:cNvSpPr>
          <p:nvPr>
            <p:ph type="sldNum" sz="quarter" idx="12"/>
          </p:nvPr>
        </p:nvSpPr>
        <p:spPr bwMode="gray"/>
        <p:txBody>
          <a:bodyPr/>
          <a:lstStyle>
            <a:lvl1pPr>
              <a:defRPr sz="1000"/>
            </a:lvl1p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588000" y="240000"/>
            <a:ext cx="5928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89999"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588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786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89999" y="1200000"/>
            <a:ext cx="9126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89999" y="2448000"/>
            <a:ext cx="9126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8248500" y="6378000"/>
            <a:ext cx="1267500" cy="480000"/>
          </a:xfrm>
          <a:prstGeom prst="rect">
            <a:avLst/>
          </a:prstGeom>
        </p:spPr>
        <p:txBody>
          <a:bodyPr vert="horz" lIns="0" tIns="0" rIns="0" bIns="0" rtlCol="0" anchor="ctr" anchorCtr="0">
            <a:noAutofit/>
          </a:bodyPr>
          <a:lstStyle>
            <a:lvl1pPr algn="ctr">
              <a:defRPr sz="750" b="1">
                <a:solidFill>
                  <a:schemeClr val="tx1"/>
                </a:solidFill>
                <a:latin typeface="Acumin Pro" panose="020B0504020202020204" pitchFamily="34" charset="0"/>
              </a:defRPr>
            </a:lvl1pPr>
          </a:lstStyle>
          <a:p>
            <a:pPr algn="r"/>
            <a:r>
              <a:rPr lang="fr-FR" cap="all" dirty="0"/>
              <a:t>05 mai 2021</a:t>
            </a:r>
          </a:p>
        </p:txBody>
      </p:sp>
      <p:sp>
        <p:nvSpPr>
          <p:cNvPr id="5" name="Espace réservé du pied de page 4"/>
          <p:cNvSpPr>
            <a:spLocks noGrp="1"/>
          </p:cNvSpPr>
          <p:nvPr>
            <p:ph type="ftr" sz="quarter" idx="3"/>
          </p:nvPr>
        </p:nvSpPr>
        <p:spPr bwMode="gray">
          <a:xfrm>
            <a:off x="390000" y="6378000"/>
            <a:ext cx="6396000" cy="480000"/>
          </a:xfrm>
          <a:prstGeom prst="rect">
            <a:avLst/>
          </a:prstGeom>
        </p:spPr>
        <p:txBody>
          <a:bodyPr vert="horz" lIns="0" tIns="0" rIns="0" bIns="0" rtlCol="0" anchor="ctr" anchorCtr="0">
            <a:noAutofit/>
          </a:bodyPr>
          <a:lstStyle>
            <a:lvl1pPr algn="l">
              <a:defRPr sz="750" b="1">
                <a:solidFill>
                  <a:schemeClr val="tx1"/>
                </a:solidFill>
                <a:latin typeface="Acumin Pro" panose="020B0504020202020204" pitchFamily="34" charset="0"/>
              </a:defRPr>
            </a:lvl1pPr>
          </a:lstStyle>
          <a:p>
            <a:r>
              <a:rPr lang="fr-FR" dirty="0"/>
              <a:t>Conseil consultatif de l’enseignement</a:t>
            </a:r>
          </a:p>
        </p:txBody>
      </p:sp>
      <p:sp>
        <p:nvSpPr>
          <p:cNvPr id="6" name="Espace réservé du numéro de diapositive 5"/>
          <p:cNvSpPr>
            <a:spLocks noGrp="1"/>
          </p:cNvSpPr>
          <p:nvPr>
            <p:ph type="sldNum" sz="quarter" idx="4"/>
          </p:nvPr>
        </p:nvSpPr>
        <p:spPr bwMode="gray">
          <a:xfrm>
            <a:off x="6786000" y="6378000"/>
            <a:ext cx="1462500" cy="480000"/>
          </a:xfrm>
          <a:prstGeom prst="rect">
            <a:avLst/>
          </a:prstGeom>
        </p:spPr>
        <p:txBody>
          <a:bodyPr vert="horz" lIns="0" tIns="0" rIns="0" bIns="0" rtlCol="0" anchor="ctr" anchorCtr="0">
            <a:noAutofit/>
          </a:bodyPr>
          <a:lstStyle>
            <a:lvl1pPr algn="r">
              <a:defRPr sz="750" b="1">
                <a:solidFill>
                  <a:schemeClr val="tx1"/>
                </a:solidFill>
                <a:latin typeface="Acumin Pro" panose="020B0504020202020204" pitchFamily="34" charset="0"/>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72480" y="0"/>
            <a:ext cx="1512168" cy="796841"/>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3" r:id="rId3"/>
    <p:sldLayoutId id="2147483810" r:id="rId4"/>
    <p:sldLayoutId id="2147483811" r:id="rId5"/>
    <p:sldLayoutId id="2147483809" r:id="rId6"/>
  </p:sldLayoutIdLst>
  <p:hf hdr="0"/>
  <p:txStyles>
    <p:titleStyle>
      <a:lvl1pPr algn="l" defTabSz="914378" rtl="0" eaLnBrk="1" latinLnBrk="0" hangingPunct="1">
        <a:lnSpc>
          <a:spcPct val="90000"/>
        </a:lnSpc>
        <a:spcBef>
          <a:spcPct val="0"/>
        </a:spcBef>
        <a:buNone/>
        <a:defRPr sz="2550" b="1" kern="1200">
          <a:solidFill>
            <a:schemeClr val="tx1"/>
          </a:solidFill>
          <a:latin typeface="Acumin Pro" panose="020B0504020202020204" pitchFamily="34" charset="0"/>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Acumin Pro" panose="020B0504020202020204" pitchFamily="34" charset="0"/>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Acumin Pro" panose="020B0504020202020204" pitchFamily="34" charset="0"/>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Acumin Pro" panose="020B0504020202020204" pitchFamily="34" charset="0"/>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Acumin Pro" panose="020B0504020202020204" pitchFamily="34" charset="0"/>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Acumin Pro" panose="020B050402020202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noumea.nc/html/carteSTS/"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ac-noumea.nc/html/carteST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c-noumea.nc/html/carteVoiePro/"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legifrance.gouv.fr/jorf/id/JORFTEXT000044966267"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slide" Target="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francecompetences.fr/recherche/rncp/1177/" TargetMode="External"/><Relationship Id="rId7" Type="http://schemas.openxmlformats.org/officeDocument/2006/relationships/hyperlink" Target="https://www.legifrance.gouv.fr/loda/id/JORFTEXT000041897955/"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egifrance.gouv.fr/loda/id/JORFTEXT000041903815/" TargetMode="External"/><Relationship Id="rId5" Type="http://schemas.openxmlformats.org/officeDocument/2006/relationships/hyperlink" Target="https://www.legifrance.gouv.fr/loda/id/JORFTEXT000036672142/" TargetMode="External"/><Relationship Id="rId4" Type="http://schemas.openxmlformats.org/officeDocument/2006/relationships/hyperlink" Target="https://www.legifrance.gouv.fr/loda/id/JORFTEXT0000257144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file:///C:\Users\cchaigne\Desktop\HTML\carteVoiePro\index.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hyperlink" Target="https://www.legifrance.gouv.fr/loda/id/JORFTEXT000041897955/" TargetMode="External"/><Relationship Id="rId3" Type="http://schemas.openxmlformats.org/officeDocument/2006/relationships/hyperlink" Target="https://www.francecompetences.fr/recherche/rncp/1177/" TargetMode="External"/><Relationship Id="rId7" Type="http://schemas.openxmlformats.org/officeDocument/2006/relationships/hyperlink" Target="https://www.legifrance.gouv.fr/loda/id/JORFTEXT00004190381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legifrance.gouv.fr/loda/id/JORFTEXT000036672142/" TargetMode="External"/><Relationship Id="rId5" Type="http://schemas.openxmlformats.org/officeDocument/2006/relationships/hyperlink" Target="https://www.legifrance.gouv.fr/jorf/id/JORFTEXT000044966267" TargetMode="External"/><Relationship Id="rId4" Type="http://schemas.openxmlformats.org/officeDocument/2006/relationships/hyperlink" Target="https://www.legifrance.gouv.fr/loda/id/JORFTEXT000025714424/"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728A4CC-A47C-490E-9CE5-4FB12076193C}"/>
              </a:ext>
            </a:extLst>
          </p:cNvPr>
          <p:cNvSpPr>
            <a:spLocks noGrp="1"/>
          </p:cNvSpPr>
          <p:nvPr>
            <p:ph type="dt" sz="half" idx="10"/>
          </p:nvPr>
        </p:nvSpPr>
        <p:spPr/>
        <p:txBody>
          <a:bodyPr/>
          <a:lstStyle/>
          <a:p>
            <a:fld id="{0B9D30B1-2276-44BB-9A16-84EA2A9EC744}" type="datetime1">
              <a:rPr lang="fr-FR" smtClean="0"/>
              <a:t>06/05/2022</a:t>
            </a:fld>
            <a:endParaRPr lang="fr-FR" dirty="0"/>
          </a:p>
        </p:txBody>
      </p:sp>
      <p:sp>
        <p:nvSpPr>
          <p:cNvPr id="3" name="Espace réservé du pied de page 2">
            <a:extLst>
              <a:ext uri="{FF2B5EF4-FFF2-40B4-BE49-F238E27FC236}">
                <a16:creationId xmlns:a16="http://schemas.microsoft.com/office/drawing/2014/main" xmlns="" id="{4D7011FD-90A5-43D9-8A01-905E1B7EE795}"/>
              </a:ext>
            </a:extLst>
          </p:cNvPr>
          <p:cNvSpPr>
            <a:spLocks noGrp="1"/>
          </p:cNvSpPr>
          <p:nvPr>
            <p:ph type="ftr" sz="quarter" idx="11"/>
          </p:nvPr>
        </p:nvSpPr>
        <p:spPr/>
        <p:txBody>
          <a:bodyPr/>
          <a:lstStyle/>
          <a:p>
            <a:r>
              <a:rPr lang="fr-FR" dirty="0"/>
              <a:t>Conseil consultatif de l’enseignement</a:t>
            </a:r>
          </a:p>
        </p:txBody>
      </p:sp>
      <p:sp>
        <p:nvSpPr>
          <p:cNvPr id="4" name="Espace réservé du numéro de diapositive 3">
            <a:extLst>
              <a:ext uri="{FF2B5EF4-FFF2-40B4-BE49-F238E27FC236}">
                <a16:creationId xmlns:a16="http://schemas.microsoft.com/office/drawing/2014/main" xmlns="" id="{8E16D99F-E7FC-405A-B817-7CD9662CACD5}"/>
              </a:ext>
            </a:extLst>
          </p:cNvPr>
          <p:cNvSpPr>
            <a:spLocks noGrp="1"/>
          </p:cNvSpPr>
          <p:nvPr>
            <p:ph type="sldNum" sz="quarter" idx="12"/>
          </p:nvPr>
        </p:nvSpPr>
        <p:spPr/>
        <p:txBody>
          <a:bodyPr/>
          <a:lstStyle/>
          <a:p>
            <a:fld id="{10C140CD-8AED-46FF-A9A2-77308F3F39AE}" type="slidenum">
              <a:rPr lang="fr-FR" smtClean="0"/>
              <a:pPr/>
              <a:t>1</a:t>
            </a:fld>
            <a:endParaRPr lang="fr-FR" dirty="0"/>
          </a:p>
        </p:txBody>
      </p:sp>
      <p:sp>
        <p:nvSpPr>
          <p:cNvPr id="5" name="Titre 4">
            <a:extLst>
              <a:ext uri="{FF2B5EF4-FFF2-40B4-BE49-F238E27FC236}">
                <a16:creationId xmlns:a16="http://schemas.microsoft.com/office/drawing/2014/main" xmlns="" id="{20DD4BE3-40D9-4FEB-AAE2-C9BE486F5B36}"/>
              </a:ext>
            </a:extLst>
          </p:cNvPr>
          <p:cNvSpPr>
            <a:spLocks noGrp="1"/>
          </p:cNvSpPr>
          <p:nvPr>
            <p:ph type="title"/>
          </p:nvPr>
        </p:nvSpPr>
        <p:spPr/>
        <p:txBody>
          <a:bodyPr/>
          <a:lstStyle/>
          <a:p>
            <a:endParaRPr lang="fr-FR"/>
          </a:p>
        </p:txBody>
      </p:sp>
      <p:sp>
        <p:nvSpPr>
          <p:cNvPr id="6" name="ZoneTexte 5">
            <a:extLst>
              <a:ext uri="{FF2B5EF4-FFF2-40B4-BE49-F238E27FC236}">
                <a16:creationId xmlns:a16="http://schemas.microsoft.com/office/drawing/2014/main" xmlns="" id="{5A5B0F35-3E3C-454E-B2C0-FB95C7F707EF}"/>
              </a:ext>
            </a:extLst>
          </p:cNvPr>
          <p:cNvSpPr txBox="1"/>
          <p:nvPr/>
        </p:nvSpPr>
        <p:spPr>
          <a:xfrm>
            <a:off x="10055" y="3573016"/>
            <a:ext cx="9906000" cy="1384995"/>
          </a:xfrm>
          <a:prstGeom prst="rect">
            <a:avLst/>
          </a:prstGeom>
          <a:noFill/>
        </p:spPr>
        <p:txBody>
          <a:bodyPr wrap="square" rtlCol="0">
            <a:spAutoFit/>
          </a:bodyPr>
          <a:lstStyle/>
          <a:p>
            <a:pPr marL="285750" indent="-285750">
              <a:buFont typeface="Wingdings" panose="05000000000000000000" pitchFamily="2" charset="2"/>
              <a:buChar char="§"/>
            </a:pPr>
            <a:r>
              <a:rPr lang="fr-FR" sz="2800" dirty="0"/>
              <a:t>Approbation compte rendu du 8-12-2021</a:t>
            </a:r>
          </a:p>
          <a:p>
            <a:pPr marL="285750" indent="-285750">
              <a:buFont typeface="Wingdings" panose="05000000000000000000" pitchFamily="2" charset="2"/>
              <a:buChar char="§"/>
            </a:pPr>
            <a:r>
              <a:rPr lang="fr-FR" sz="2800" dirty="0"/>
              <a:t>Carte des formations 2023</a:t>
            </a:r>
          </a:p>
          <a:p>
            <a:pPr marL="285750" indent="-285750">
              <a:buFont typeface="Wingdings" panose="05000000000000000000" pitchFamily="2" charset="2"/>
              <a:buChar char="§"/>
            </a:pPr>
            <a:r>
              <a:rPr lang="fr-FR" sz="2800" dirty="0"/>
              <a:t>Calendrier scolaire</a:t>
            </a:r>
          </a:p>
        </p:txBody>
      </p:sp>
      <p:sp>
        <p:nvSpPr>
          <p:cNvPr id="8" name="ZoneTexte 7">
            <a:extLst>
              <a:ext uri="{FF2B5EF4-FFF2-40B4-BE49-F238E27FC236}">
                <a16:creationId xmlns:a16="http://schemas.microsoft.com/office/drawing/2014/main" xmlns="" id="{4C098588-2E1C-4C7F-8D2B-F25AC0D6A59A}"/>
              </a:ext>
            </a:extLst>
          </p:cNvPr>
          <p:cNvSpPr txBox="1"/>
          <p:nvPr/>
        </p:nvSpPr>
        <p:spPr>
          <a:xfrm>
            <a:off x="195000" y="2806433"/>
            <a:ext cx="9222496" cy="523220"/>
          </a:xfrm>
          <a:prstGeom prst="rect">
            <a:avLst/>
          </a:prstGeom>
          <a:noFill/>
        </p:spPr>
        <p:txBody>
          <a:bodyPr wrap="square">
            <a:spAutoFit/>
          </a:bodyPr>
          <a:lstStyle/>
          <a:p>
            <a:r>
              <a:rPr lang="fr-FR" sz="2800" dirty="0"/>
              <a:t>Conseil consultatif de l’enseignement – 04 mai 2022</a:t>
            </a:r>
          </a:p>
        </p:txBody>
      </p:sp>
    </p:spTree>
    <p:extLst>
      <p:ext uri="{BB962C8B-B14F-4D97-AF65-F5344CB8AC3E}">
        <p14:creationId xmlns:p14="http://schemas.microsoft.com/office/powerpoint/2010/main" val="1027197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C895B2B-5315-4FB7-9221-BA8EAAFDEADD}"/>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1641E244-2E6D-4D26-9A38-3CA8E19724F4}"/>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17709FCA-6E73-468C-8F6A-02ECD41D7698}"/>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AA98852B-7C2E-4092-A607-6FA4323DA6CA}"/>
              </a:ext>
            </a:extLst>
          </p:cNvPr>
          <p:cNvSpPr>
            <a:spLocks noGrp="1"/>
          </p:cNvSpPr>
          <p:nvPr>
            <p:ph type="sldNum" sz="quarter" idx="12"/>
          </p:nvPr>
        </p:nvSpPr>
        <p:spPr/>
        <p:txBody>
          <a:bodyPr/>
          <a:lstStyle/>
          <a:p>
            <a:fld id="{733122C9-A0B9-462F-8757-0847AD287B63}" type="slidenum">
              <a:rPr lang="fr-FR" sz="2000" smtClean="0"/>
              <a:pPr/>
              <a:t>10</a:t>
            </a:fld>
            <a:endParaRPr lang="fr-FR" dirty="0"/>
          </a:p>
        </p:txBody>
      </p:sp>
      <p:sp>
        <p:nvSpPr>
          <p:cNvPr id="9" name="ZoneTexte 8">
            <a:extLst>
              <a:ext uri="{FF2B5EF4-FFF2-40B4-BE49-F238E27FC236}">
                <a16:creationId xmlns:a16="http://schemas.microsoft.com/office/drawing/2014/main" xmlns="" id="{2CD61773-7845-4E3C-9393-490C9103F631}"/>
              </a:ext>
            </a:extLst>
          </p:cNvPr>
          <p:cNvSpPr txBox="1"/>
          <p:nvPr/>
        </p:nvSpPr>
        <p:spPr>
          <a:xfrm>
            <a:off x="390000" y="1844824"/>
            <a:ext cx="8192044" cy="307135"/>
          </a:xfrm>
          <a:prstGeom prst="rect">
            <a:avLst/>
          </a:prstGeom>
          <a:noFill/>
        </p:spPr>
        <p:txBody>
          <a:bodyPr wrap="square">
            <a:spAutoFit/>
          </a:bodyPr>
          <a:lstStyle/>
          <a:p>
            <a:pPr marL="455295" algn="ctr">
              <a:lnSpc>
                <a:spcPts val="1600"/>
              </a:lnSpc>
            </a:pPr>
            <a:r>
              <a:rPr lang="fr-FR" i="1" dirty="0">
                <a:solidFill>
                  <a:srgbClr val="404040"/>
                </a:solidFill>
                <a:latin typeface="Calibri" panose="020F0502020204030204" pitchFamily="34" charset="0"/>
                <a:ea typeface="Calibri" panose="020F0502020204030204" pitchFamily="34" charset="0"/>
                <a:cs typeface="Arial" panose="020B0604020202020204" pitchFamily="34" charset="0"/>
              </a:rPr>
              <a:t>Évolution des effectifs en lycée (pré-baccalauréat) selon la voie depuis 2012</a:t>
            </a:r>
            <a:endParaRPr lang="fr-FR"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0" name="Graphique 9">
            <a:extLst>
              <a:ext uri="{FF2B5EF4-FFF2-40B4-BE49-F238E27FC236}">
                <a16:creationId xmlns:a16="http://schemas.microsoft.com/office/drawing/2014/main" xmlns="" id="{4379A994-F21F-4BA2-9899-E11ACE6BAE78}"/>
              </a:ext>
            </a:extLst>
          </p:cNvPr>
          <p:cNvGraphicFramePr>
            <a:graphicFrameLocks/>
          </p:cNvGraphicFramePr>
          <p:nvPr>
            <p:extLst>
              <p:ext uri="{D42A27DB-BD31-4B8C-83A1-F6EECF244321}">
                <p14:modId xmlns:p14="http://schemas.microsoft.com/office/powerpoint/2010/main" val="3678178558"/>
              </p:ext>
            </p:extLst>
          </p:nvPr>
        </p:nvGraphicFramePr>
        <p:xfrm>
          <a:off x="1415390" y="2425918"/>
          <a:ext cx="7113984" cy="3678123"/>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xmlns="" id="{153133FF-B661-DD27-DE65-83F73B04D9F1}"/>
              </a:ext>
            </a:extLst>
          </p:cNvPr>
          <p:cNvSpPr txBox="1"/>
          <p:nvPr/>
        </p:nvSpPr>
        <p:spPr>
          <a:xfrm>
            <a:off x="2360712" y="4869160"/>
            <a:ext cx="2952328" cy="519116"/>
          </a:xfrm>
          <a:prstGeom prst="rect">
            <a:avLst/>
          </a:prstGeom>
          <a:solidFill>
            <a:schemeClr val="accent1">
              <a:lumMod val="10000"/>
              <a:lumOff val="90000"/>
            </a:schemeClr>
          </a:solidFill>
        </p:spPr>
        <p:txBody>
          <a:bodyPr wrap="square">
            <a:spAutoFit/>
          </a:bodyPr>
          <a:lstStyle/>
          <a:p>
            <a:pPr marL="455295" algn="ctr">
              <a:lnSpc>
                <a:spcPts val="1600"/>
              </a:lnSpc>
            </a:pPr>
            <a:r>
              <a:rPr lang="fr-FR" sz="2000" i="1" dirty="0">
                <a:solidFill>
                  <a:srgbClr val="404040"/>
                </a:solidFill>
                <a:latin typeface="Calibri" panose="020F0502020204030204" pitchFamily="34" charset="0"/>
                <a:ea typeface="Calibri" panose="020F0502020204030204" pitchFamily="34" charset="0"/>
                <a:cs typeface="Arial" panose="020B0604020202020204" pitchFamily="34" charset="0"/>
              </a:rPr>
              <a:t>-90 élèves GT 22/21 </a:t>
            </a:r>
          </a:p>
          <a:p>
            <a:pPr marL="455295" algn="ctr">
              <a:lnSpc>
                <a:spcPts val="1600"/>
              </a:lnSpc>
            </a:pPr>
            <a:r>
              <a:rPr lang="fr-FR" sz="2000" i="1" dirty="0">
                <a:solidFill>
                  <a:srgbClr val="404040"/>
                </a:solidFill>
                <a:latin typeface="Calibri" panose="020F0502020204030204" pitchFamily="34" charset="0"/>
                <a:ea typeface="Calibri" panose="020F0502020204030204" pitchFamily="34" charset="0"/>
                <a:cs typeface="Arial" panose="020B0604020202020204" pitchFamily="34" charset="0"/>
              </a:rPr>
              <a:t>-160 élèves Pro 22/21</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11" name="ZoneTexte 10">
            <a:extLst>
              <a:ext uri="{FF2B5EF4-FFF2-40B4-BE49-F238E27FC236}">
                <a16:creationId xmlns:a16="http://schemas.microsoft.com/office/drawing/2014/main" xmlns="" id="{E84697EF-25E9-90EE-DA98-DE4FFE157B4B}"/>
              </a:ext>
            </a:extLst>
          </p:cNvPr>
          <p:cNvSpPr txBox="1"/>
          <p:nvPr/>
        </p:nvSpPr>
        <p:spPr>
          <a:xfrm rot="21063794">
            <a:off x="2790593" y="687082"/>
            <a:ext cx="6912768" cy="512320"/>
          </a:xfrm>
          <a:prstGeom prst="rect">
            <a:avLst/>
          </a:prstGeom>
          <a:solidFill>
            <a:schemeClr val="bg2">
              <a:lumMod val="20000"/>
              <a:lumOff val="80000"/>
            </a:schemeClr>
          </a:solidFill>
        </p:spPr>
        <p:txBody>
          <a:bodyPr wrap="square">
            <a:spAutoFit/>
          </a:bodyPr>
          <a:lstStyle/>
          <a:p>
            <a:pPr marL="455295">
              <a:lnSpc>
                <a:spcPts val="1600"/>
              </a:lnSpc>
            </a:pPr>
            <a:r>
              <a:rPr lang="fr-FR" i="1" dirty="0">
                <a:solidFill>
                  <a:srgbClr val="404040"/>
                </a:solidFill>
                <a:latin typeface="Calibri" panose="020F0502020204030204" pitchFamily="34" charset="0"/>
                <a:ea typeface="Calibri" panose="020F0502020204030204" pitchFamily="34" charset="0"/>
                <a:cs typeface="Arial" panose="020B0604020202020204" pitchFamily="34" charset="0"/>
              </a:rPr>
              <a:t>Prévision : </a:t>
            </a:r>
          </a:p>
          <a:p>
            <a:pPr marL="455295">
              <a:lnSpc>
                <a:spcPts val="1600"/>
              </a:lnSpc>
            </a:pPr>
            <a:r>
              <a:rPr lang="fr-FR" i="1" dirty="0">
                <a:solidFill>
                  <a:srgbClr val="404040"/>
                </a:solidFill>
                <a:latin typeface="Calibri" panose="020F0502020204030204" pitchFamily="34" charset="0"/>
                <a:ea typeface="Calibri" panose="020F0502020204030204" pitchFamily="34" charset="0"/>
                <a:cs typeface="Arial" panose="020B0604020202020204" pitchFamily="34" charset="0"/>
              </a:rPr>
              <a:t>baisse des effectifs jusqu’en 2030 premier degré, collège puis lycée</a:t>
            </a: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856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A6FA4BA-5417-499E-B7AE-B09A9B64B392}"/>
              </a:ext>
            </a:extLst>
          </p:cNvPr>
          <p:cNvSpPr>
            <a:spLocks noGrp="1"/>
          </p:cNvSpPr>
          <p:nvPr>
            <p:ph type="title"/>
          </p:nvPr>
        </p:nvSpPr>
        <p:spPr/>
        <p:txBody>
          <a:bodyPr/>
          <a:lstStyle/>
          <a:p>
            <a:pPr>
              <a:buFont typeface="+mj-lt"/>
              <a:buAutoNum type="arabicPeriod" startAt="3"/>
            </a:pPr>
            <a:r>
              <a:rPr lang="fr-FR" dirty="0"/>
              <a:t>Détail des propositions</a:t>
            </a:r>
          </a:p>
        </p:txBody>
      </p:sp>
      <p:sp>
        <p:nvSpPr>
          <p:cNvPr id="3" name="Espace réservé de la date 2">
            <a:extLst>
              <a:ext uri="{FF2B5EF4-FFF2-40B4-BE49-F238E27FC236}">
                <a16:creationId xmlns:a16="http://schemas.microsoft.com/office/drawing/2014/main" xmlns="" id="{74B611C3-5284-4796-8B28-48E3AC9F54BF}"/>
              </a:ext>
            </a:extLst>
          </p:cNvPr>
          <p:cNvSpPr>
            <a:spLocks noGrp="1"/>
          </p:cNvSpPr>
          <p:nvPr>
            <p:ph type="dt" sz="half" idx="10"/>
          </p:nvPr>
        </p:nvSpPr>
        <p:spPr/>
        <p:txBody>
          <a:bodyPr/>
          <a:lstStyle/>
          <a:p>
            <a:pPr algn="r"/>
            <a:r>
              <a:rPr lang="fr-FR" cap="all"/>
              <a:t>05 mai 2021</a:t>
            </a:r>
            <a:endParaRPr lang="fr-FR" cap="all" dirty="0"/>
          </a:p>
        </p:txBody>
      </p:sp>
      <p:sp>
        <p:nvSpPr>
          <p:cNvPr id="4" name="Espace réservé du pied de page 3">
            <a:extLst>
              <a:ext uri="{FF2B5EF4-FFF2-40B4-BE49-F238E27FC236}">
                <a16:creationId xmlns:a16="http://schemas.microsoft.com/office/drawing/2014/main" xmlns="" id="{0ADBC460-96E4-4A42-B999-5DF254665A57}"/>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D93A3246-6A64-4E6D-B692-801763E64550}"/>
              </a:ext>
            </a:extLst>
          </p:cNvPr>
          <p:cNvSpPr>
            <a:spLocks noGrp="1"/>
          </p:cNvSpPr>
          <p:nvPr>
            <p:ph type="sldNum" sz="quarter" idx="12"/>
          </p:nvPr>
        </p:nvSpPr>
        <p:spPr/>
        <p:txBody>
          <a:bodyPr/>
          <a:lstStyle/>
          <a:p>
            <a:fld id="{733122C9-A0B9-462F-8757-0847AD287B63}" type="slidenum">
              <a:rPr lang="fr-FR" sz="2000" smtClean="0"/>
              <a:pPr/>
              <a:t>11</a:t>
            </a:fld>
            <a:endParaRPr lang="fr-FR" dirty="0"/>
          </a:p>
        </p:txBody>
      </p:sp>
    </p:spTree>
    <p:extLst>
      <p:ext uri="{BB962C8B-B14F-4D97-AF65-F5344CB8AC3E}">
        <p14:creationId xmlns:p14="http://schemas.microsoft.com/office/powerpoint/2010/main" val="1907032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12</a:t>
            </a:fld>
            <a:endParaRPr lang="fr-FR" dirty="0"/>
          </a:p>
        </p:txBody>
      </p:sp>
      <p:sp>
        <p:nvSpPr>
          <p:cNvPr id="6" name="ZoneTexte 5">
            <a:extLst>
              <a:ext uri="{FF2B5EF4-FFF2-40B4-BE49-F238E27FC236}">
                <a16:creationId xmlns:a16="http://schemas.microsoft.com/office/drawing/2014/main" xmlns="" id="{49116500-3C0F-45FB-AB68-AC6AABB98726}"/>
              </a:ext>
            </a:extLst>
          </p:cNvPr>
          <p:cNvSpPr txBox="1"/>
          <p:nvPr/>
        </p:nvSpPr>
        <p:spPr>
          <a:xfrm rot="20662333">
            <a:off x="6586845" y="853398"/>
            <a:ext cx="2312987" cy="369332"/>
          </a:xfrm>
          <a:prstGeom prst="rect">
            <a:avLst/>
          </a:prstGeom>
          <a:noFill/>
        </p:spPr>
        <p:txBody>
          <a:bodyPr wrap="square" rtlCol="0">
            <a:spAutoFit/>
          </a:bodyPr>
          <a:lstStyle/>
          <a:p>
            <a:r>
              <a:rPr lang="fr-FR" dirty="0"/>
              <a:t>Secteur SERVICES</a:t>
            </a:r>
          </a:p>
        </p:txBody>
      </p:sp>
      <p:graphicFrame>
        <p:nvGraphicFramePr>
          <p:cNvPr id="7" name="Tableau 6">
            <a:extLst>
              <a:ext uri="{FF2B5EF4-FFF2-40B4-BE49-F238E27FC236}">
                <a16:creationId xmlns:a16="http://schemas.microsoft.com/office/drawing/2014/main" xmlns="" id="{1342887C-21E3-4B70-A605-F3739EE9C6ED}"/>
              </a:ext>
            </a:extLst>
          </p:cNvPr>
          <p:cNvGraphicFramePr>
            <a:graphicFrameLocks noGrp="1"/>
          </p:cNvGraphicFramePr>
          <p:nvPr>
            <p:extLst>
              <p:ext uri="{D42A27DB-BD31-4B8C-83A1-F6EECF244321}">
                <p14:modId xmlns:p14="http://schemas.microsoft.com/office/powerpoint/2010/main" val="4291930215"/>
              </p:ext>
            </p:extLst>
          </p:nvPr>
        </p:nvGraphicFramePr>
        <p:xfrm>
          <a:off x="210950" y="4050971"/>
          <a:ext cx="9577064" cy="1315380"/>
        </p:xfrm>
        <a:graphic>
          <a:graphicData uri="http://schemas.openxmlformats.org/drawingml/2006/table">
            <a:tbl>
              <a:tblPr firstRow="1" firstCol="1" bandRow="1">
                <a:tableStyleId>{5C22544A-7EE6-4342-B048-85BDC9FD1C3A}</a:tableStyleId>
              </a:tblPr>
              <a:tblGrid>
                <a:gridCol w="4310002">
                  <a:extLst>
                    <a:ext uri="{9D8B030D-6E8A-4147-A177-3AD203B41FA5}">
                      <a16:colId xmlns:a16="http://schemas.microsoft.com/office/drawing/2014/main" xmlns="" val="1981674699"/>
                    </a:ext>
                  </a:extLst>
                </a:gridCol>
                <a:gridCol w="718692">
                  <a:extLst>
                    <a:ext uri="{9D8B030D-6E8A-4147-A177-3AD203B41FA5}">
                      <a16:colId xmlns:a16="http://schemas.microsoft.com/office/drawing/2014/main" xmlns="" val="2389847383"/>
                    </a:ext>
                  </a:extLst>
                </a:gridCol>
                <a:gridCol w="2160240">
                  <a:extLst>
                    <a:ext uri="{9D8B030D-6E8A-4147-A177-3AD203B41FA5}">
                      <a16:colId xmlns:a16="http://schemas.microsoft.com/office/drawing/2014/main" xmlns="" val="3173167933"/>
                    </a:ext>
                  </a:extLst>
                </a:gridCol>
                <a:gridCol w="936104">
                  <a:extLst>
                    <a:ext uri="{9D8B030D-6E8A-4147-A177-3AD203B41FA5}">
                      <a16:colId xmlns:a16="http://schemas.microsoft.com/office/drawing/2014/main" xmlns="" val="1705242786"/>
                    </a:ext>
                  </a:extLst>
                </a:gridCol>
                <a:gridCol w="1452026">
                  <a:extLst>
                    <a:ext uri="{9D8B030D-6E8A-4147-A177-3AD203B41FA5}">
                      <a16:colId xmlns:a16="http://schemas.microsoft.com/office/drawing/2014/main" xmlns="" val="216844602"/>
                    </a:ext>
                  </a:extLst>
                </a:gridCol>
              </a:tblGrid>
              <a:tr h="288032">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48983900"/>
                  </a:ext>
                </a:extLst>
              </a:tr>
              <a:tr h="420329">
                <a:tc>
                  <a:txBody>
                    <a:bodyPr/>
                    <a:lstStyle/>
                    <a:p>
                      <a:pPr>
                        <a:lnSpc>
                          <a:spcPct val="115000"/>
                        </a:lnSpc>
                      </a:pPr>
                      <a:r>
                        <a:rPr lang="fr-FR" sz="1400" dirty="0">
                          <a:effectLst/>
                        </a:rPr>
                        <a:t>BTS Gestion des petites et moyennes entreprises  (GPME)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Services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DDEC François d’assise – Bourail</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15</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14344514"/>
                  </a:ext>
                </a:extLst>
              </a:tr>
              <a:tr h="420329">
                <a:tc>
                  <a:txBody>
                    <a:bodyPr/>
                    <a:lstStyle/>
                    <a:p>
                      <a:pPr marL="0" marR="0" lvl="0" indent="0" algn="l" defTabSz="914378" rtl="0" eaLnBrk="1" fontAlgn="auto" latinLnBrk="0" hangingPunct="1">
                        <a:lnSpc>
                          <a:spcPct val="115000"/>
                        </a:lnSpc>
                        <a:spcBef>
                          <a:spcPts val="0"/>
                        </a:spcBef>
                        <a:spcAft>
                          <a:spcPts val="0"/>
                        </a:spcAft>
                        <a:buClrTx/>
                        <a:buSzTx/>
                        <a:buFontTx/>
                        <a:buNone/>
                        <a:tabLst/>
                        <a:defRPr/>
                      </a:pPr>
                      <a:r>
                        <a:rPr lang="fr-FR" sz="1400" dirty="0">
                          <a:effectLst/>
                        </a:rPr>
                        <a:t>BTS Management commercial opérationnel (MCO)</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Services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LP DDEC François d’assise – Bourail</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a:effectLst/>
                        </a:rPr>
                        <a:t>15</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Fermeture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80693971"/>
                  </a:ext>
                </a:extLst>
              </a:tr>
            </a:tbl>
          </a:graphicData>
        </a:graphic>
      </p:graphicFrame>
      <p:sp>
        <p:nvSpPr>
          <p:cNvPr id="8" name="ZoneTexte 7">
            <a:extLst>
              <a:ext uri="{FF2B5EF4-FFF2-40B4-BE49-F238E27FC236}">
                <a16:creationId xmlns:a16="http://schemas.microsoft.com/office/drawing/2014/main" xmlns="" id="{7945EDF7-80C2-440A-8C86-3FA7EBCACA15}"/>
              </a:ext>
            </a:extLst>
          </p:cNvPr>
          <p:cNvSpPr txBox="1"/>
          <p:nvPr/>
        </p:nvSpPr>
        <p:spPr>
          <a:xfrm>
            <a:off x="776536" y="2276872"/>
            <a:ext cx="8739464" cy="1661993"/>
          </a:xfrm>
          <a:prstGeom prst="rect">
            <a:avLst/>
          </a:prstGeom>
          <a:noFill/>
        </p:spPr>
        <p:txBody>
          <a:bodyPr wrap="square" rtlCol="0">
            <a:spAutoFit/>
          </a:bodyPr>
          <a:lstStyle/>
          <a:p>
            <a:pPr algn="ctr"/>
            <a:r>
              <a:rPr lang="fr-FR" sz="2400" dirty="0">
                <a:effectLst/>
              </a:rPr>
              <a:t>Proposition </a:t>
            </a:r>
            <a:r>
              <a:rPr lang="fr-FR" sz="2400" dirty="0"/>
              <a:t>DDEC au lycée professionnel</a:t>
            </a:r>
            <a:r>
              <a:rPr lang="fr-FR" sz="2400" dirty="0">
                <a:effectLst/>
              </a:rPr>
              <a:t> François d’assise – Bourail :</a:t>
            </a:r>
            <a:endParaRPr lang="fr-F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fr-FR" dirty="0"/>
          </a:p>
          <a:p>
            <a:r>
              <a:rPr lang="fr-FR" dirty="0"/>
              <a:t>- OUVERTURE du BTS GPME;</a:t>
            </a:r>
          </a:p>
          <a:p>
            <a:r>
              <a:rPr lang="fr-FR" dirty="0"/>
              <a:t>- FERMETURE du BTS MCO.</a:t>
            </a:r>
          </a:p>
        </p:txBody>
      </p:sp>
      <p:sp>
        <p:nvSpPr>
          <p:cNvPr id="9" name="ZoneTexte 8">
            <a:extLst>
              <a:ext uri="{FF2B5EF4-FFF2-40B4-BE49-F238E27FC236}">
                <a16:creationId xmlns:a16="http://schemas.microsoft.com/office/drawing/2014/main" xmlns="" id="{BCB1112B-E44F-4172-B8BE-1E6B0671879A}"/>
              </a:ext>
            </a:extLst>
          </p:cNvPr>
          <p:cNvSpPr txBox="1"/>
          <p:nvPr/>
        </p:nvSpPr>
        <p:spPr>
          <a:xfrm>
            <a:off x="488504" y="5949280"/>
            <a:ext cx="1368152" cy="369332"/>
          </a:xfrm>
          <a:prstGeom prst="rect">
            <a:avLst/>
          </a:prstGeom>
          <a:noFill/>
        </p:spPr>
        <p:txBody>
          <a:bodyPr wrap="square" rtlCol="0">
            <a:spAutoFit/>
          </a:bodyPr>
          <a:lstStyle/>
          <a:p>
            <a:r>
              <a:rPr lang="fr-FR" dirty="0"/>
              <a:t>Carte </a:t>
            </a:r>
            <a:r>
              <a:rPr lang="fr-FR" dirty="0">
                <a:hlinkClick r:id="rId3"/>
              </a:rPr>
              <a:t>STS</a:t>
            </a:r>
            <a:endParaRPr lang="fr-FR" dirty="0"/>
          </a:p>
        </p:txBody>
      </p:sp>
    </p:spTree>
    <p:extLst>
      <p:ext uri="{BB962C8B-B14F-4D97-AF65-F5344CB8AC3E}">
        <p14:creationId xmlns:p14="http://schemas.microsoft.com/office/powerpoint/2010/main" val="1918915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13</a:t>
            </a:fld>
            <a:endParaRPr lang="fr-FR" dirty="0"/>
          </a:p>
        </p:txBody>
      </p:sp>
      <p:sp>
        <p:nvSpPr>
          <p:cNvPr id="6" name="ZoneTexte 5">
            <a:extLst>
              <a:ext uri="{FF2B5EF4-FFF2-40B4-BE49-F238E27FC236}">
                <a16:creationId xmlns:a16="http://schemas.microsoft.com/office/drawing/2014/main" xmlns="" id="{49116500-3C0F-45FB-AB68-AC6AABB98726}"/>
              </a:ext>
            </a:extLst>
          </p:cNvPr>
          <p:cNvSpPr txBox="1"/>
          <p:nvPr/>
        </p:nvSpPr>
        <p:spPr>
          <a:xfrm rot="20662333">
            <a:off x="7092006" y="304107"/>
            <a:ext cx="2312987" cy="369332"/>
          </a:xfrm>
          <a:prstGeom prst="rect">
            <a:avLst/>
          </a:prstGeom>
          <a:noFill/>
        </p:spPr>
        <p:txBody>
          <a:bodyPr wrap="square" rtlCol="0">
            <a:spAutoFit/>
          </a:bodyPr>
          <a:lstStyle/>
          <a:p>
            <a:r>
              <a:rPr lang="fr-FR" dirty="0"/>
              <a:t>Secteur SERVICES</a:t>
            </a:r>
          </a:p>
        </p:txBody>
      </p:sp>
      <p:graphicFrame>
        <p:nvGraphicFramePr>
          <p:cNvPr id="7" name="Tableau 6">
            <a:extLst>
              <a:ext uri="{FF2B5EF4-FFF2-40B4-BE49-F238E27FC236}">
                <a16:creationId xmlns:a16="http://schemas.microsoft.com/office/drawing/2014/main" xmlns="" id="{1342887C-21E3-4B70-A605-F3739EE9C6ED}"/>
              </a:ext>
            </a:extLst>
          </p:cNvPr>
          <p:cNvGraphicFramePr>
            <a:graphicFrameLocks noGrp="1"/>
          </p:cNvGraphicFramePr>
          <p:nvPr>
            <p:extLst>
              <p:ext uri="{D42A27DB-BD31-4B8C-83A1-F6EECF244321}">
                <p14:modId xmlns:p14="http://schemas.microsoft.com/office/powerpoint/2010/main" val="2500470797"/>
              </p:ext>
            </p:extLst>
          </p:nvPr>
        </p:nvGraphicFramePr>
        <p:xfrm>
          <a:off x="195000" y="2671022"/>
          <a:ext cx="9577064" cy="708361"/>
        </p:xfrm>
        <a:graphic>
          <a:graphicData uri="http://schemas.openxmlformats.org/drawingml/2006/table">
            <a:tbl>
              <a:tblPr firstRow="1" firstCol="1" bandRow="1">
                <a:tableStyleId>{5C22544A-7EE6-4342-B048-85BDC9FD1C3A}</a:tableStyleId>
              </a:tblPr>
              <a:tblGrid>
                <a:gridCol w="3229882">
                  <a:extLst>
                    <a:ext uri="{9D8B030D-6E8A-4147-A177-3AD203B41FA5}">
                      <a16:colId xmlns:a16="http://schemas.microsoft.com/office/drawing/2014/main" xmlns="" val="1981674699"/>
                    </a:ext>
                  </a:extLst>
                </a:gridCol>
                <a:gridCol w="1368152">
                  <a:extLst>
                    <a:ext uri="{9D8B030D-6E8A-4147-A177-3AD203B41FA5}">
                      <a16:colId xmlns:a16="http://schemas.microsoft.com/office/drawing/2014/main" xmlns="" val="2389847383"/>
                    </a:ext>
                  </a:extLst>
                </a:gridCol>
                <a:gridCol w="2590900">
                  <a:extLst>
                    <a:ext uri="{9D8B030D-6E8A-4147-A177-3AD203B41FA5}">
                      <a16:colId xmlns:a16="http://schemas.microsoft.com/office/drawing/2014/main" xmlns="" val="3173167933"/>
                    </a:ext>
                  </a:extLst>
                </a:gridCol>
                <a:gridCol w="936104">
                  <a:extLst>
                    <a:ext uri="{9D8B030D-6E8A-4147-A177-3AD203B41FA5}">
                      <a16:colId xmlns:a16="http://schemas.microsoft.com/office/drawing/2014/main" xmlns="" val="1705242786"/>
                    </a:ext>
                  </a:extLst>
                </a:gridCol>
                <a:gridCol w="1452026">
                  <a:extLst>
                    <a:ext uri="{9D8B030D-6E8A-4147-A177-3AD203B41FA5}">
                      <a16:colId xmlns:a16="http://schemas.microsoft.com/office/drawing/2014/main" xmlns="" val="216844602"/>
                    </a:ext>
                  </a:extLst>
                </a:gridCol>
              </a:tblGrid>
              <a:tr h="288032">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48983900"/>
                  </a:ext>
                </a:extLst>
              </a:tr>
              <a:tr h="420329">
                <a:tc>
                  <a:txBody>
                    <a:bodyPr/>
                    <a:lstStyle/>
                    <a:p>
                      <a:pPr>
                        <a:lnSpc>
                          <a:spcPct val="115000"/>
                        </a:lnSpc>
                      </a:pPr>
                      <a:r>
                        <a:rPr lang="fr-FR" sz="1400" dirty="0">
                          <a:effectLst/>
                        </a:rPr>
                        <a:t>BTS Gestion de la PME (GPME)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400" dirty="0">
                          <a:effectLst/>
                        </a:rPr>
                        <a:t>Services</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400" dirty="0" err="1">
                          <a:effectLst/>
                        </a:rPr>
                        <a:t>Lpo</a:t>
                      </a:r>
                      <a:r>
                        <a:rPr lang="fr-FR" sz="1400" dirty="0">
                          <a:effectLst/>
                        </a:rPr>
                        <a:t> EPENC </a:t>
                      </a:r>
                      <a:r>
                        <a:rPr lang="fr-FR" sz="1400" dirty="0" err="1">
                          <a:effectLst/>
                        </a:rPr>
                        <a:t>Haudra</a:t>
                      </a:r>
                      <a:r>
                        <a:rPr lang="fr-FR" sz="1400" dirty="0">
                          <a:effectLst/>
                        </a:rPr>
                        <a:t> - Lifou</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400">
                          <a:effectLst/>
                        </a:rPr>
                        <a:t>15</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400" dirty="0">
                          <a:effectLst/>
                        </a:rPr>
                        <a:t>Ouverture</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14344514"/>
                  </a:ext>
                </a:extLst>
              </a:tr>
            </a:tbl>
          </a:graphicData>
        </a:graphic>
      </p:graphicFrame>
      <p:sp>
        <p:nvSpPr>
          <p:cNvPr id="8" name="ZoneTexte 7">
            <a:extLst>
              <a:ext uri="{FF2B5EF4-FFF2-40B4-BE49-F238E27FC236}">
                <a16:creationId xmlns:a16="http://schemas.microsoft.com/office/drawing/2014/main" xmlns="" id="{7945EDF7-80C2-440A-8C86-3FA7EBCACA15}"/>
              </a:ext>
            </a:extLst>
          </p:cNvPr>
          <p:cNvSpPr txBox="1"/>
          <p:nvPr/>
        </p:nvSpPr>
        <p:spPr>
          <a:xfrm>
            <a:off x="920552" y="1514367"/>
            <a:ext cx="8739464" cy="1292662"/>
          </a:xfrm>
          <a:prstGeom prst="rect">
            <a:avLst/>
          </a:prstGeom>
          <a:noFill/>
        </p:spPr>
        <p:txBody>
          <a:bodyPr wrap="square" rtlCol="0">
            <a:spAutoFit/>
          </a:bodyPr>
          <a:lstStyle/>
          <a:p>
            <a:pPr algn="ctr"/>
            <a:r>
              <a:rPr lang="fr-FR" sz="2400" dirty="0">
                <a:effectLst/>
              </a:rPr>
              <a:t>Proposition </a:t>
            </a:r>
            <a:r>
              <a:rPr lang="fr-FR" sz="2400" dirty="0"/>
              <a:t>au lycée polyvalent de W. </a:t>
            </a:r>
            <a:r>
              <a:rPr lang="fr-FR" sz="2400" dirty="0" err="1"/>
              <a:t>Haudra</a:t>
            </a:r>
            <a:r>
              <a:rPr lang="fr-FR" sz="2400" dirty="0">
                <a:effectLst/>
              </a:rPr>
              <a:t> – Lifou</a:t>
            </a:r>
            <a:endParaRPr lang="fr-F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fr-FR" dirty="0"/>
          </a:p>
          <a:p>
            <a:r>
              <a:rPr lang="fr-FR" dirty="0"/>
              <a:t>- OUVERTURE du BTS GPME</a:t>
            </a:r>
          </a:p>
          <a:p>
            <a:endParaRPr lang="fr-FR" dirty="0"/>
          </a:p>
        </p:txBody>
      </p:sp>
      <p:sp>
        <p:nvSpPr>
          <p:cNvPr id="9" name="ZoneTexte 8">
            <a:extLst>
              <a:ext uri="{FF2B5EF4-FFF2-40B4-BE49-F238E27FC236}">
                <a16:creationId xmlns:a16="http://schemas.microsoft.com/office/drawing/2014/main" xmlns="" id="{BCB1112B-E44F-4172-B8BE-1E6B0671879A}"/>
              </a:ext>
            </a:extLst>
          </p:cNvPr>
          <p:cNvSpPr txBox="1"/>
          <p:nvPr/>
        </p:nvSpPr>
        <p:spPr>
          <a:xfrm>
            <a:off x="488504" y="5949280"/>
            <a:ext cx="1368152" cy="369332"/>
          </a:xfrm>
          <a:prstGeom prst="rect">
            <a:avLst/>
          </a:prstGeom>
          <a:noFill/>
        </p:spPr>
        <p:txBody>
          <a:bodyPr wrap="square" rtlCol="0">
            <a:spAutoFit/>
          </a:bodyPr>
          <a:lstStyle/>
          <a:p>
            <a:r>
              <a:rPr lang="fr-FR" dirty="0"/>
              <a:t>Carte </a:t>
            </a:r>
            <a:r>
              <a:rPr lang="fr-FR" dirty="0">
                <a:hlinkClick r:id="rId3"/>
              </a:rPr>
              <a:t>STS</a:t>
            </a:r>
            <a:endParaRPr lang="fr-FR" dirty="0"/>
          </a:p>
        </p:txBody>
      </p:sp>
      <p:sp>
        <p:nvSpPr>
          <p:cNvPr id="10" name="ZoneTexte 9">
            <a:extLst>
              <a:ext uri="{FF2B5EF4-FFF2-40B4-BE49-F238E27FC236}">
                <a16:creationId xmlns:a16="http://schemas.microsoft.com/office/drawing/2014/main" xmlns="" id="{0D4C1AEC-9CDF-1BF4-B03F-1BB2136776EF}"/>
              </a:ext>
            </a:extLst>
          </p:cNvPr>
          <p:cNvSpPr txBox="1"/>
          <p:nvPr/>
        </p:nvSpPr>
        <p:spPr>
          <a:xfrm>
            <a:off x="164468" y="3651851"/>
            <a:ext cx="9577064" cy="2153795"/>
          </a:xfrm>
          <a:prstGeom prst="rect">
            <a:avLst/>
          </a:prstGeom>
          <a:solidFill>
            <a:schemeClr val="bg2">
              <a:lumMod val="20000"/>
              <a:lumOff val="80000"/>
            </a:schemeClr>
          </a:solidFill>
        </p:spPr>
        <p:txBody>
          <a:bodyPr wrap="square">
            <a:spAutoFit/>
          </a:bodyPr>
          <a:lstStyle/>
          <a:p>
            <a:pPr marL="455295">
              <a:lnSpc>
                <a:spcPts val="1600"/>
              </a:lnSpc>
            </a:pPr>
            <a:r>
              <a:rPr lang="fr-FR" i="1" dirty="0">
                <a:solidFill>
                  <a:srgbClr val="404040"/>
                </a:solidFill>
                <a:latin typeface="Calibri" panose="020F0502020204030204" pitchFamily="34" charset="0"/>
                <a:ea typeface="Calibri" panose="020F0502020204030204" pitchFamily="34" charset="0"/>
                <a:cs typeface="Arial" panose="020B0604020202020204" pitchFamily="34" charset="0"/>
              </a:rPr>
              <a:t>Constat : </a:t>
            </a:r>
          </a:p>
          <a:p>
            <a:pPr marL="455295">
              <a:lnSpc>
                <a:spcPts val="1600"/>
              </a:lnSpc>
            </a:pPr>
            <a:endParaRPr lang="fr-FR" i="1" dirty="0">
              <a:solidFill>
                <a:srgbClr val="404040"/>
              </a:solidFill>
              <a:latin typeface="Calibri" panose="020F0502020204030204" pitchFamily="34" charset="0"/>
              <a:ea typeface="Calibri" panose="020F0502020204030204" pitchFamily="34" charset="0"/>
              <a:cs typeface="Arial" panose="020B0604020202020204" pitchFamily="34" charset="0"/>
            </a:endParaRPr>
          </a:p>
          <a:p>
            <a:pPr marL="741045" indent="-285750">
              <a:lnSpc>
                <a:spcPts val="1600"/>
              </a:lnSpc>
              <a:buFontTx/>
              <a:buChar char="-"/>
            </a:pPr>
            <a:r>
              <a:rPr lang="fr-FR" dirty="0">
                <a:solidFill>
                  <a:srgbClr val="404040"/>
                </a:solidFill>
                <a:latin typeface="Calibri" panose="020F0502020204030204" pitchFamily="34" charset="0"/>
                <a:ea typeface="Calibri" panose="020F0502020204030204" pitchFamily="34" charset="0"/>
                <a:cs typeface="Arial" panose="020B0604020202020204" pitchFamily="34" charset="0"/>
              </a:rPr>
              <a:t>nécessite de faire venir des élèves des autres provinces;</a:t>
            </a:r>
          </a:p>
          <a:p>
            <a:pPr marL="741045" indent="-285750">
              <a:lnSpc>
                <a:spcPts val="1600"/>
              </a:lnSpc>
              <a:buFontTx/>
              <a:buChar char="-"/>
            </a:pPr>
            <a:r>
              <a:rPr lang="fr-FR" dirty="0">
                <a:latin typeface="Calibri" panose="020F0502020204030204" pitchFamily="34" charset="0"/>
                <a:ea typeface="Calibri" panose="020F0502020204030204" pitchFamily="34" charset="0"/>
                <a:cs typeface="Arial" panose="020B0604020202020204" pitchFamily="34" charset="0"/>
              </a:rPr>
              <a:t>offre selon une modalité scolaire nécessite de trouver des stages : attention aux coûts induits;</a:t>
            </a:r>
          </a:p>
          <a:p>
            <a:pPr marL="741045" indent="-285750">
              <a:lnSpc>
                <a:spcPts val="1600"/>
              </a:lnSpc>
              <a:buFontTx/>
              <a:buChar char="-"/>
            </a:pPr>
            <a:r>
              <a:rPr lang="fr-FR" dirty="0">
                <a:latin typeface="Calibri" panose="020F0502020204030204" pitchFamily="34" charset="0"/>
                <a:ea typeface="Calibri" panose="020F0502020204030204" pitchFamily="34" charset="0"/>
                <a:cs typeface="Arial" panose="020B0604020202020204" pitchFamily="34" charset="0"/>
              </a:rPr>
              <a:t>l’hébergement doit être étudié avec soin, l’internat ne peut répondre à la demande;</a:t>
            </a:r>
          </a:p>
          <a:p>
            <a:pPr marL="741045" indent="-285750">
              <a:lnSpc>
                <a:spcPts val="1600"/>
              </a:lnSpc>
              <a:buFontTx/>
              <a:buChar char="-"/>
            </a:pPr>
            <a:r>
              <a:rPr lang="fr-FR" dirty="0">
                <a:latin typeface="Calibri" panose="020F0502020204030204" pitchFamily="34" charset="0"/>
                <a:ea typeface="Calibri" panose="020F0502020204030204" pitchFamily="34" charset="0"/>
                <a:cs typeface="Arial" panose="020B0604020202020204" pitchFamily="34" charset="0"/>
              </a:rPr>
              <a:t>Le lycée évoque actuellement un manque de salles pour répondre aux besoins existants : Investissements ne pourront se faire pour la rentrée scolaire 2023;</a:t>
            </a:r>
          </a:p>
          <a:p>
            <a:pPr marL="741045" indent="-285750">
              <a:lnSpc>
                <a:spcPts val="1600"/>
              </a:lnSpc>
              <a:buFontTx/>
              <a:buChar char="-"/>
            </a:pPr>
            <a:r>
              <a:rPr lang="fr-FR" dirty="0">
                <a:latin typeface="Calibri" panose="020F0502020204030204" pitchFamily="34" charset="0"/>
                <a:ea typeface="Calibri" panose="020F0502020204030204" pitchFamily="34" charset="0"/>
                <a:cs typeface="Arial" panose="020B0604020202020204" pitchFamily="34" charset="0"/>
              </a:rPr>
              <a:t>offre selon une modalité d’alternance nécessiterait de s’assurer des opportunités de contrats avec des employeurs.</a:t>
            </a:r>
          </a:p>
        </p:txBody>
      </p:sp>
    </p:spTree>
    <p:extLst>
      <p:ext uri="{BB962C8B-B14F-4D97-AF65-F5344CB8AC3E}">
        <p14:creationId xmlns:p14="http://schemas.microsoft.com/office/powerpoint/2010/main" val="3561229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r>
              <a:rPr lang="fr-FR" dirty="0"/>
              <a:t>O</a:t>
            </a: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14</a:t>
            </a:fld>
            <a:endParaRPr lang="fr-FR" dirty="0"/>
          </a:p>
        </p:txBody>
      </p:sp>
      <p:sp>
        <p:nvSpPr>
          <p:cNvPr id="8" name="ZoneTexte 7">
            <a:extLst>
              <a:ext uri="{FF2B5EF4-FFF2-40B4-BE49-F238E27FC236}">
                <a16:creationId xmlns:a16="http://schemas.microsoft.com/office/drawing/2014/main" xmlns="" id="{884299E2-FB5E-459C-907B-818F0F5740E3}"/>
              </a:ext>
            </a:extLst>
          </p:cNvPr>
          <p:cNvSpPr txBox="1"/>
          <p:nvPr/>
        </p:nvSpPr>
        <p:spPr>
          <a:xfrm>
            <a:off x="632520" y="1819446"/>
            <a:ext cx="8883479" cy="891719"/>
          </a:xfrm>
          <a:prstGeom prst="rect">
            <a:avLst/>
          </a:prstGeom>
          <a:noFill/>
        </p:spPr>
        <p:txBody>
          <a:bodyPr wrap="square">
            <a:spAutoFit/>
          </a:bodyPr>
          <a:lstStyle/>
          <a:p>
            <a:pPr algn="ctr">
              <a:lnSpc>
                <a:spcPts val="1600"/>
              </a:lnSpc>
              <a:spcAft>
                <a:spcPts val="1200"/>
              </a:spcAft>
              <a:tabLst>
                <a:tab pos="1005840" algn="l"/>
              </a:tabLst>
            </a:pPr>
            <a:r>
              <a:rPr lang="fr-FR" sz="2400" dirty="0">
                <a:effectLst/>
                <a:latin typeface="Calibri" panose="020F0502020204030204" pitchFamily="34" charset="0"/>
                <a:ea typeface="Calibri" panose="020F0502020204030204" pitchFamily="34" charset="0"/>
                <a:cs typeface="Arial" panose="020B0604020202020204" pitchFamily="34" charset="0"/>
              </a:rPr>
              <a:t>Proposition ouverture DDEC lycée J. </a:t>
            </a:r>
            <a:r>
              <a:rPr lang="fr-FR" sz="2400" dirty="0" err="1">
                <a:effectLst/>
                <a:latin typeface="Calibri" panose="020F0502020204030204" pitchFamily="34" charset="0"/>
                <a:ea typeface="Calibri" panose="020F0502020204030204" pitchFamily="34" charset="0"/>
                <a:cs typeface="Arial" panose="020B0604020202020204" pitchFamily="34" charset="0"/>
              </a:rPr>
              <a:t>Vakié</a:t>
            </a:r>
            <a:r>
              <a:rPr lang="fr-FR" sz="2400" dirty="0">
                <a:latin typeface="Calibri" panose="020F0502020204030204" pitchFamily="34" charset="0"/>
                <a:ea typeface="Calibri" panose="020F0502020204030204" pitchFamily="34" charset="0"/>
                <a:cs typeface="Arial" panose="020B0604020202020204" pitchFamily="34" charset="0"/>
              </a:rPr>
              <a:t> </a:t>
            </a:r>
            <a:r>
              <a:rPr lang="fr-FR" sz="2400" dirty="0">
                <a:effectLst/>
                <a:latin typeface="Calibri" panose="020F0502020204030204" pitchFamily="34" charset="0"/>
                <a:ea typeface="Calibri" panose="020F0502020204030204" pitchFamily="34" charset="0"/>
                <a:cs typeface="Arial" panose="020B0604020202020204" pitchFamily="34" charset="0"/>
              </a:rPr>
              <a:t>Mention complémentaire en un an </a:t>
            </a:r>
          </a:p>
          <a:p>
            <a:pPr algn="ctr">
              <a:lnSpc>
                <a:spcPts val="1600"/>
              </a:lnSpc>
              <a:spcAft>
                <a:spcPts val="1200"/>
              </a:spcAft>
              <a:tabLst>
                <a:tab pos="1005840" algn="l"/>
              </a:tabLst>
            </a:pPr>
            <a:r>
              <a:rPr lang="fr-FR" sz="2400" dirty="0">
                <a:effectLst/>
                <a:latin typeface="Calibri" panose="020F0502020204030204" pitchFamily="34" charset="0"/>
                <a:ea typeface="Calibri" panose="020F0502020204030204" pitchFamily="34" charset="0"/>
                <a:cs typeface="Arial" panose="020B0604020202020204" pitchFamily="34" charset="0"/>
              </a:rPr>
              <a:t>Niveau 3 </a:t>
            </a:r>
            <a:r>
              <a:rPr lang="fr-FR" sz="1800" b="1" kern="1200" dirty="0">
                <a:effectLst/>
                <a:latin typeface="+mn-lt"/>
                <a:ea typeface="+mn-ea"/>
                <a:cs typeface="+mn-cs"/>
              </a:rPr>
              <a:t>Sureté des espaces ouverts au public</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9" name="Tableau 9">
            <a:extLst>
              <a:ext uri="{FF2B5EF4-FFF2-40B4-BE49-F238E27FC236}">
                <a16:creationId xmlns:a16="http://schemas.microsoft.com/office/drawing/2014/main" xmlns="" id="{05C63427-D95E-4254-8EC0-459549B98B67}"/>
              </a:ext>
            </a:extLst>
          </p:cNvPr>
          <p:cNvGraphicFramePr>
            <a:graphicFrameLocks noGrp="1"/>
          </p:cNvGraphicFramePr>
          <p:nvPr>
            <p:extLst>
              <p:ext uri="{D42A27DB-BD31-4B8C-83A1-F6EECF244321}">
                <p14:modId xmlns:p14="http://schemas.microsoft.com/office/powerpoint/2010/main" val="2825986683"/>
              </p:ext>
            </p:extLst>
          </p:nvPr>
        </p:nvGraphicFramePr>
        <p:xfrm>
          <a:off x="233740" y="2753537"/>
          <a:ext cx="9438520" cy="1903465"/>
        </p:xfrm>
        <a:graphic>
          <a:graphicData uri="http://schemas.openxmlformats.org/drawingml/2006/table">
            <a:tbl>
              <a:tblPr firstRow="1" bandRow="1">
                <a:tableStyleId>{5C22544A-7EE6-4342-B048-85BDC9FD1C3A}</a:tableStyleId>
              </a:tblPr>
              <a:tblGrid>
                <a:gridCol w="1967913">
                  <a:extLst>
                    <a:ext uri="{9D8B030D-6E8A-4147-A177-3AD203B41FA5}">
                      <a16:colId xmlns:a16="http://schemas.microsoft.com/office/drawing/2014/main" xmlns="" val="3405253403"/>
                    </a:ext>
                  </a:extLst>
                </a:gridCol>
                <a:gridCol w="2326405">
                  <a:extLst>
                    <a:ext uri="{9D8B030D-6E8A-4147-A177-3AD203B41FA5}">
                      <a16:colId xmlns:a16="http://schemas.microsoft.com/office/drawing/2014/main" xmlns="" val="563948814"/>
                    </a:ext>
                  </a:extLst>
                </a:gridCol>
                <a:gridCol w="2642006">
                  <a:extLst>
                    <a:ext uri="{9D8B030D-6E8A-4147-A177-3AD203B41FA5}">
                      <a16:colId xmlns:a16="http://schemas.microsoft.com/office/drawing/2014/main" xmlns="" val="486196433"/>
                    </a:ext>
                  </a:extLst>
                </a:gridCol>
                <a:gridCol w="2502196">
                  <a:extLst>
                    <a:ext uri="{9D8B030D-6E8A-4147-A177-3AD203B41FA5}">
                      <a16:colId xmlns:a16="http://schemas.microsoft.com/office/drawing/2014/main" xmlns="" val="287263722"/>
                    </a:ext>
                  </a:extLst>
                </a:gridCol>
              </a:tblGrid>
              <a:tr h="784762">
                <a:tc>
                  <a:txBody>
                    <a:bodyPr/>
                    <a:lstStyle/>
                    <a:p>
                      <a:pPr algn="ctr"/>
                      <a:r>
                        <a:rPr lang="fr-FR" dirty="0"/>
                        <a:t>Lieu</a:t>
                      </a:r>
                    </a:p>
                  </a:txBody>
                  <a:tcPr/>
                </a:tc>
                <a:tc>
                  <a:txBody>
                    <a:bodyPr/>
                    <a:lstStyle/>
                    <a:p>
                      <a:pPr algn="ctr"/>
                      <a:r>
                        <a:rPr lang="fr-FR" dirty="0"/>
                        <a:t>Année 3 MC</a:t>
                      </a:r>
                    </a:p>
                    <a:p>
                      <a:pPr marL="0" marR="0" lvl="0" indent="0" algn="ctr" defTabSz="914378" rtl="0" eaLnBrk="1" fontAlgn="auto" latinLnBrk="0" hangingPunct="1">
                        <a:lnSpc>
                          <a:spcPct val="100000"/>
                        </a:lnSpc>
                        <a:spcBef>
                          <a:spcPts val="0"/>
                        </a:spcBef>
                        <a:spcAft>
                          <a:spcPts val="0"/>
                        </a:spcAft>
                        <a:buClrTx/>
                        <a:buSzTx/>
                        <a:buFontTx/>
                        <a:buNone/>
                        <a:tabLst/>
                        <a:defRPr/>
                      </a:pPr>
                      <a:r>
                        <a:rPr lang="fr-FR" sz="1800" b="1" kern="1200" dirty="0">
                          <a:solidFill>
                            <a:schemeClr val="bg1"/>
                          </a:solidFill>
                          <a:effectLst/>
                          <a:latin typeface="+mn-lt"/>
                          <a:ea typeface="+mn-ea"/>
                          <a:cs typeface="+mn-cs"/>
                        </a:rPr>
                        <a:t>Sureté des espaces ouverts au public</a:t>
                      </a:r>
                      <a:endParaRPr lang="fr-FR"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fr-FR" dirty="0"/>
                    </a:p>
                  </a:txBody>
                  <a:tcPr/>
                </a:tc>
                <a:tc>
                  <a:txBody>
                    <a:bodyPr/>
                    <a:lstStyle/>
                    <a:p>
                      <a:pPr algn="ctr"/>
                      <a:r>
                        <a:rPr lang="fr-FR" dirty="0"/>
                        <a:t>Année 2 CAP </a:t>
                      </a:r>
                    </a:p>
                    <a:p>
                      <a:pPr algn="ctr"/>
                      <a:r>
                        <a:rPr lang="fr-FR" dirty="0"/>
                        <a:t>Agent de sécurité</a:t>
                      </a:r>
                    </a:p>
                    <a:p>
                      <a:pPr algn="ctr"/>
                      <a:r>
                        <a:rPr lang="fr-FR" dirty="0"/>
                        <a:t>Existe déjà</a:t>
                      </a:r>
                    </a:p>
                  </a:txBody>
                  <a:tcPr/>
                </a:tc>
                <a:tc>
                  <a:txBody>
                    <a:bodyPr/>
                    <a:lstStyle/>
                    <a:p>
                      <a:pPr algn="ctr"/>
                      <a:r>
                        <a:rPr lang="fr-FR" dirty="0"/>
                        <a:t>Année 1 CAP </a:t>
                      </a:r>
                    </a:p>
                    <a:p>
                      <a:pPr marL="0" marR="0" lvl="0" indent="0" algn="ctr" defTabSz="914378" rtl="0" eaLnBrk="1" fontAlgn="auto" latinLnBrk="0" hangingPunct="1">
                        <a:lnSpc>
                          <a:spcPct val="100000"/>
                        </a:lnSpc>
                        <a:spcBef>
                          <a:spcPts val="0"/>
                        </a:spcBef>
                        <a:spcAft>
                          <a:spcPts val="0"/>
                        </a:spcAft>
                        <a:buClrTx/>
                        <a:buSzTx/>
                        <a:buFontTx/>
                        <a:buNone/>
                        <a:tabLst/>
                        <a:defRPr/>
                      </a:pPr>
                      <a:r>
                        <a:rPr lang="fr-FR" dirty="0"/>
                        <a:t>Agent de sécurité</a:t>
                      </a:r>
                    </a:p>
                    <a:p>
                      <a:pPr marL="0" marR="0" lvl="0" indent="0" algn="ctr" defTabSz="914378" rtl="0" eaLnBrk="1" fontAlgn="auto" latinLnBrk="0" hangingPunct="1">
                        <a:lnSpc>
                          <a:spcPct val="100000"/>
                        </a:lnSpc>
                        <a:spcBef>
                          <a:spcPts val="0"/>
                        </a:spcBef>
                        <a:spcAft>
                          <a:spcPts val="0"/>
                        </a:spcAft>
                        <a:buClrTx/>
                        <a:buSzTx/>
                        <a:buFontTx/>
                        <a:buNone/>
                        <a:tabLst/>
                        <a:defRPr/>
                      </a:pPr>
                      <a:r>
                        <a:rPr lang="fr-FR" dirty="0"/>
                        <a:t>Existe déjà</a:t>
                      </a:r>
                    </a:p>
                  </a:txBody>
                  <a:tcPr/>
                </a:tc>
                <a:extLst>
                  <a:ext uri="{0D108BD9-81ED-4DB2-BD59-A6C34878D82A}">
                    <a16:rowId xmlns:a16="http://schemas.microsoft.com/office/drawing/2014/main" xmlns="" val="437609304"/>
                  </a:ext>
                </a:extLst>
              </a:tr>
              <a:tr h="714745">
                <a:tc>
                  <a:txBody>
                    <a:bodyPr/>
                    <a:lstStyle/>
                    <a:p>
                      <a:pPr algn="ctr"/>
                      <a:r>
                        <a:rPr lang="fr-FR" dirty="0"/>
                        <a:t>J. </a:t>
                      </a:r>
                      <a:r>
                        <a:rPr lang="fr-FR" dirty="0" err="1"/>
                        <a:t>Vakié</a:t>
                      </a:r>
                      <a:r>
                        <a:rPr lang="fr-FR" dirty="0"/>
                        <a:t> - </a:t>
                      </a:r>
                      <a:r>
                        <a:rPr lang="fr-FR" dirty="0" err="1"/>
                        <a:t>Houailou</a:t>
                      </a:r>
                      <a:endParaRPr lang="fr-FR" dirty="0"/>
                    </a:p>
                  </a:txBody>
                  <a:tcPr/>
                </a:tc>
                <a:tc>
                  <a:txBody>
                    <a:bodyPr/>
                    <a:lstStyle/>
                    <a:p>
                      <a:pPr algn="ctr"/>
                      <a:r>
                        <a:rPr lang="fr-FR" dirty="0"/>
                        <a:t>15</a:t>
                      </a:r>
                    </a:p>
                  </a:txBody>
                  <a:tcPr/>
                </a:tc>
                <a:tc>
                  <a:txBody>
                    <a:bodyPr/>
                    <a:lstStyle/>
                    <a:p>
                      <a:pPr algn="ctr"/>
                      <a:r>
                        <a:rPr lang="fr-FR" dirty="0"/>
                        <a:t>15</a:t>
                      </a:r>
                    </a:p>
                  </a:txBody>
                  <a:tcPr/>
                </a:tc>
                <a:tc>
                  <a:txBody>
                    <a:bodyPr/>
                    <a:lstStyle/>
                    <a:p>
                      <a:pPr algn="ctr"/>
                      <a:r>
                        <a:rPr lang="fr-FR" dirty="0"/>
                        <a:t>15</a:t>
                      </a:r>
                    </a:p>
                  </a:txBody>
                  <a:tcPr/>
                </a:tc>
                <a:extLst>
                  <a:ext uri="{0D108BD9-81ED-4DB2-BD59-A6C34878D82A}">
                    <a16:rowId xmlns:a16="http://schemas.microsoft.com/office/drawing/2014/main" xmlns="" val="1835006963"/>
                  </a:ext>
                </a:extLst>
              </a:tr>
            </a:tbl>
          </a:graphicData>
        </a:graphic>
      </p:graphicFrame>
      <p:sp>
        <p:nvSpPr>
          <p:cNvPr id="11" name="ZoneTexte 10">
            <a:extLst>
              <a:ext uri="{FF2B5EF4-FFF2-40B4-BE49-F238E27FC236}">
                <a16:creationId xmlns:a16="http://schemas.microsoft.com/office/drawing/2014/main" xmlns="" id="{E572A15B-D1A9-4A80-A1E7-8CA6F3D3B7F8}"/>
              </a:ext>
            </a:extLst>
          </p:cNvPr>
          <p:cNvSpPr txBox="1"/>
          <p:nvPr/>
        </p:nvSpPr>
        <p:spPr>
          <a:xfrm rot="20662333">
            <a:off x="7048226" y="304717"/>
            <a:ext cx="2312987" cy="369332"/>
          </a:xfrm>
          <a:prstGeom prst="rect">
            <a:avLst/>
          </a:prstGeom>
          <a:noFill/>
        </p:spPr>
        <p:txBody>
          <a:bodyPr wrap="square" rtlCol="0">
            <a:spAutoFit/>
          </a:bodyPr>
          <a:lstStyle/>
          <a:p>
            <a:r>
              <a:rPr lang="fr-FR" dirty="0"/>
              <a:t>Secteur Services</a:t>
            </a:r>
          </a:p>
        </p:txBody>
      </p:sp>
      <p:sp>
        <p:nvSpPr>
          <p:cNvPr id="12" name="ZoneTexte 11">
            <a:extLst>
              <a:ext uri="{FF2B5EF4-FFF2-40B4-BE49-F238E27FC236}">
                <a16:creationId xmlns:a16="http://schemas.microsoft.com/office/drawing/2014/main" xmlns="" id="{53AA2743-FF3B-4B32-901D-702D1E6313BB}"/>
              </a:ext>
            </a:extLst>
          </p:cNvPr>
          <p:cNvSpPr txBox="1"/>
          <p:nvPr/>
        </p:nvSpPr>
        <p:spPr>
          <a:xfrm>
            <a:off x="344488" y="5949280"/>
            <a:ext cx="2016224" cy="369332"/>
          </a:xfrm>
          <a:prstGeom prst="rect">
            <a:avLst/>
          </a:prstGeom>
          <a:noFill/>
        </p:spPr>
        <p:txBody>
          <a:bodyPr wrap="square" rtlCol="0">
            <a:spAutoFit/>
          </a:bodyPr>
          <a:lstStyle/>
          <a:p>
            <a:r>
              <a:rPr lang="fr-FR" dirty="0"/>
              <a:t>Carte voie </a:t>
            </a:r>
            <a:r>
              <a:rPr lang="fr-FR" dirty="0">
                <a:hlinkClick r:id="rId3"/>
              </a:rPr>
              <a:t>pro</a:t>
            </a:r>
            <a:endParaRPr lang="fr-FR" dirty="0"/>
          </a:p>
        </p:txBody>
      </p:sp>
      <p:sp>
        <p:nvSpPr>
          <p:cNvPr id="10" name="ZoneTexte 9">
            <a:extLst>
              <a:ext uri="{FF2B5EF4-FFF2-40B4-BE49-F238E27FC236}">
                <a16:creationId xmlns:a16="http://schemas.microsoft.com/office/drawing/2014/main" xmlns="" id="{ABB25957-30ED-3E30-FCE5-66F87911829F}"/>
              </a:ext>
            </a:extLst>
          </p:cNvPr>
          <p:cNvSpPr txBox="1"/>
          <p:nvPr/>
        </p:nvSpPr>
        <p:spPr>
          <a:xfrm>
            <a:off x="410372" y="4716390"/>
            <a:ext cx="9327773" cy="1200329"/>
          </a:xfrm>
          <a:prstGeom prst="rect">
            <a:avLst/>
          </a:prstGeom>
          <a:solidFill>
            <a:schemeClr val="bg2">
              <a:lumMod val="20000"/>
              <a:lumOff val="80000"/>
            </a:schemeClr>
          </a:solidFill>
        </p:spPr>
        <p:txBody>
          <a:bodyPr wrap="square" rtlCol="0">
            <a:spAutoFit/>
          </a:bodyPr>
          <a:lstStyle/>
          <a:p>
            <a:r>
              <a:rPr lang="fr-FR" dirty="0"/>
              <a:t>Constat:</a:t>
            </a:r>
          </a:p>
          <a:p>
            <a:r>
              <a:rPr lang="fr-FR" dirty="0"/>
              <a:t>l’obtention d’une carte professionnelle nécessite d’être majeur;</a:t>
            </a:r>
          </a:p>
          <a:p>
            <a:r>
              <a:rPr lang="fr-FR" dirty="0"/>
              <a:t>l’ouverture de cette MC nécessite un investissement dans des équipements de vidéo-surveillance =&gt; travail avec des partenaires pour aménagement.</a:t>
            </a:r>
          </a:p>
        </p:txBody>
      </p:sp>
    </p:spTree>
    <p:extLst>
      <p:ext uri="{BB962C8B-B14F-4D97-AF65-F5344CB8AC3E}">
        <p14:creationId xmlns:p14="http://schemas.microsoft.com/office/powerpoint/2010/main" val="491710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dirty="0"/>
              <a:t>Conseil consultatif de l’enseignement</a:t>
            </a:r>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15</a:t>
            </a:fld>
            <a:endParaRPr lang="fr-FR" sz="2000" dirty="0"/>
          </a:p>
        </p:txBody>
      </p:sp>
      <p:sp>
        <p:nvSpPr>
          <p:cNvPr id="6" name="ZoneTexte 5">
            <a:extLst>
              <a:ext uri="{FF2B5EF4-FFF2-40B4-BE49-F238E27FC236}">
                <a16:creationId xmlns:a16="http://schemas.microsoft.com/office/drawing/2014/main" xmlns="" id="{924DA325-9E8F-4A83-8230-D0F7AD29232A}"/>
              </a:ext>
            </a:extLst>
          </p:cNvPr>
          <p:cNvSpPr txBox="1"/>
          <p:nvPr/>
        </p:nvSpPr>
        <p:spPr>
          <a:xfrm rot="20662333">
            <a:off x="6757145" y="279982"/>
            <a:ext cx="2312987" cy="369332"/>
          </a:xfrm>
          <a:prstGeom prst="rect">
            <a:avLst/>
          </a:prstGeom>
          <a:noFill/>
        </p:spPr>
        <p:txBody>
          <a:bodyPr wrap="square" rtlCol="0">
            <a:spAutoFit/>
          </a:bodyPr>
          <a:lstStyle/>
          <a:p>
            <a:r>
              <a:rPr lang="fr-FR" dirty="0"/>
              <a:t>Secteur SERVICES</a:t>
            </a:r>
          </a:p>
        </p:txBody>
      </p:sp>
      <p:graphicFrame>
        <p:nvGraphicFramePr>
          <p:cNvPr id="7" name="Tableau 6">
            <a:extLst>
              <a:ext uri="{FF2B5EF4-FFF2-40B4-BE49-F238E27FC236}">
                <a16:creationId xmlns:a16="http://schemas.microsoft.com/office/drawing/2014/main" xmlns="" id="{D2F0BD7D-1F1E-46C7-90FC-2A731C052EE5}"/>
              </a:ext>
            </a:extLst>
          </p:cNvPr>
          <p:cNvGraphicFramePr>
            <a:graphicFrameLocks noGrp="1"/>
          </p:cNvGraphicFramePr>
          <p:nvPr>
            <p:extLst>
              <p:ext uri="{D42A27DB-BD31-4B8C-83A1-F6EECF244321}">
                <p14:modId xmlns:p14="http://schemas.microsoft.com/office/powerpoint/2010/main" val="2550137702"/>
              </p:ext>
            </p:extLst>
          </p:nvPr>
        </p:nvGraphicFramePr>
        <p:xfrm>
          <a:off x="164468" y="2978389"/>
          <a:ext cx="9577064" cy="881720"/>
        </p:xfrm>
        <a:graphic>
          <a:graphicData uri="http://schemas.openxmlformats.org/drawingml/2006/table">
            <a:tbl>
              <a:tblPr firstRow="1" firstCol="1" bandRow="1">
                <a:tableStyleId>{5C22544A-7EE6-4342-B048-85BDC9FD1C3A}</a:tableStyleId>
              </a:tblPr>
              <a:tblGrid>
                <a:gridCol w="4397960">
                  <a:extLst>
                    <a:ext uri="{9D8B030D-6E8A-4147-A177-3AD203B41FA5}">
                      <a16:colId xmlns:a16="http://schemas.microsoft.com/office/drawing/2014/main" xmlns="" val="2044950775"/>
                    </a:ext>
                  </a:extLst>
                </a:gridCol>
                <a:gridCol w="864096">
                  <a:extLst>
                    <a:ext uri="{9D8B030D-6E8A-4147-A177-3AD203B41FA5}">
                      <a16:colId xmlns:a16="http://schemas.microsoft.com/office/drawing/2014/main" xmlns="" val="2141478341"/>
                    </a:ext>
                  </a:extLst>
                </a:gridCol>
                <a:gridCol w="2304256">
                  <a:extLst>
                    <a:ext uri="{9D8B030D-6E8A-4147-A177-3AD203B41FA5}">
                      <a16:colId xmlns:a16="http://schemas.microsoft.com/office/drawing/2014/main" xmlns="" val="1535499716"/>
                    </a:ext>
                  </a:extLst>
                </a:gridCol>
                <a:gridCol w="792088">
                  <a:extLst>
                    <a:ext uri="{9D8B030D-6E8A-4147-A177-3AD203B41FA5}">
                      <a16:colId xmlns:a16="http://schemas.microsoft.com/office/drawing/2014/main" xmlns="" val="1810865641"/>
                    </a:ext>
                  </a:extLst>
                </a:gridCol>
                <a:gridCol w="1218664">
                  <a:extLst>
                    <a:ext uri="{9D8B030D-6E8A-4147-A177-3AD203B41FA5}">
                      <a16:colId xmlns:a16="http://schemas.microsoft.com/office/drawing/2014/main" xmlns="" val="1146804341"/>
                    </a:ext>
                  </a:extLst>
                </a:gridCol>
              </a:tblGrid>
              <a:tr h="401866">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0828811"/>
                  </a:ext>
                </a:extLst>
              </a:tr>
              <a:tr h="420329">
                <a:tc>
                  <a:txBody>
                    <a:bodyPr/>
                    <a:lstStyle/>
                    <a:p>
                      <a:pPr>
                        <a:lnSpc>
                          <a:spcPct val="115000"/>
                        </a:lnSpc>
                      </a:pPr>
                      <a:r>
                        <a:rPr lang="fr-FR" sz="1400" dirty="0">
                          <a:effectLst/>
                        </a:rPr>
                        <a:t>BTS </a:t>
                      </a:r>
                      <a:r>
                        <a:rPr lang="fr-FR" sz="1400" dirty="0"/>
                        <a:t>Professions immobilières</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solidFill>
                      <a:schemeClr val="bg1">
                        <a:lumMod val="85000"/>
                      </a:schemeClr>
                    </a:solidFill>
                  </a:tcPr>
                </a:tc>
                <a:tc>
                  <a:txBody>
                    <a:bodyPr/>
                    <a:lstStyle/>
                    <a:p>
                      <a:pPr>
                        <a:lnSpc>
                          <a:spcPct val="115000"/>
                        </a:lnSpc>
                      </a:pPr>
                      <a:r>
                        <a:rPr lang="fr-FR" sz="1100" dirty="0">
                          <a:effectLst/>
                        </a:rPr>
                        <a:t>LP DDEC St Pierre Chanel - </a:t>
                      </a:r>
                      <a:r>
                        <a:rPr lang="fr-FR" sz="1100" dirty="0" err="1">
                          <a:effectLst/>
                        </a:rPr>
                        <a:t>Montdore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solidFill>
                      <a:schemeClr val="bg1">
                        <a:lumMod val="85000"/>
                      </a:schemeClr>
                    </a:solidFill>
                  </a:tcPr>
                </a:tc>
                <a:tc>
                  <a:txBody>
                    <a:bodyPr/>
                    <a:lstStyle/>
                    <a:p>
                      <a:pPr algn="ctr">
                        <a:lnSpc>
                          <a:spcPct val="115000"/>
                        </a:lnSpc>
                      </a:pPr>
                      <a:r>
                        <a:rPr lang="fr-FR" sz="1100" dirty="0">
                          <a:effectLst/>
                        </a:rPr>
                        <a:t>15</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solidFill>
                      <a:schemeClr val="bg1">
                        <a:lumMod val="85000"/>
                      </a:schemeClr>
                    </a:solidFill>
                  </a:tcPr>
                </a:tc>
                <a:tc>
                  <a:txBody>
                    <a:bodyPr/>
                    <a:lstStyle/>
                    <a:p>
                      <a:pPr algn="ctr">
                        <a:lnSpc>
                          <a:spcPct val="115000"/>
                        </a:lnSpc>
                      </a:pPr>
                      <a:r>
                        <a:rPr lang="fr-FR" sz="1100" dirty="0">
                          <a:effectLst/>
                        </a:rPr>
                        <a:t>Ouverture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solidFill>
                      <a:schemeClr val="bg1">
                        <a:lumMod val="85000"/>
                      </a:schemeClr>
                    </a:solidFill>
                  </a:tcPr>
                </a:tc>
                <a:extLst>
                  <a:ext uri="{0D108BD9-81ED-4DB2-BD59-A6C34878D82A}">
                    <a16:rowId xmlns:a16="http://schemas.microsoft.com/office/drawing/2014/main" xmlns="" val="2153678770"/>
                  </a:ext>
                </a:extLst>
              </a:tr>
            </a:tbl>
          </a:graphicData>
        </a:graphic>
      </p:graphicFrame>
      <p:sp>
        <p:nvSpPr>
          <p:cNvPr id="8" name="ZoneTexte 7">
            <a:extLst>
              <a:ext uri="{FF2B5EF4-FFF2-40B4-BE49-F238E27FC236}">
                <a16:creationId xmlns:a16="http://schemas.microsoft.com/office/drawing/2014/main" xmlns="" id="{636405B5-CB90-43D1-B3E7-B895058CABC6}"/>
              </a:ext>
            </a:extLst>
          </p:cNvPr>
          <p:cNvSpPr txBox="1"/>
          <p:nvPr/>
        </p:nvSpPr>
        <p:spPr>
          <a:xfrm>
            <a:off x="223782" y="1758537"/>
            <a:ext cx="9078480" cy="1107996"/>
          </a:xfrm>
          <a:prstGeom prst="rect">
            <a:avLst/>
          </a:prstGeom>
          <a:noFill/>
        </p:spPr>
        <p:txBody>
          <a:bodyPr wrap="square" rtlCol="0">
            <a:spAutoFit/>
          </a:bodyPr>
          <a:lstStyle/>
          <a:p>
            <a:pPr algn="ctr"/>
            <a:r>
              <a:rPr lang="fr-FR" sz="2400" dirty="0">
                <a:effectLst/>
              </a:rPr>
              <a:t>Proposition </a:t>
            </a:r>
            <a:r>
              <a:rPr lang="fr-FR" sz="2400" dirty="0"/>
              <a:t>DDEC au lycée professionnel</a:t>
            </a:r>
            <a:r>
              <a:rPr lang="fr-FR" sz="2400" dirty="0">
                <a:effectLst/>
              </a:rPr>
              <a:t> </a:t>
            </a:r>
            <a:r>
              <a:rPr lang="fr-FR" sz="2400" kern="1200" dirty="0">
                <a:solidFill>
                  <a:schemeClr val="dk1"/>
                </a:solidFill>
                <a:effectLst/>
                <a:latin typeface="+mn-lt"/>
                <a:ea typeface="+mn-ea"/>
                <a:cs typeface="+mn-cs"/>
              </a:rPr>
              <a:t>St Pierre Chanel – Mont-Dore </a:t>
            </a:r>
            <a:r>
              <a:rPr lang="fr-FR" sz="2400" dirty="0">
                <a:effectLst/>
              </a:rPr>
              <a:t> : </a:t>
            </a:r>
            <a:endParaRPr lang="fr-FR" dirty="0"/>
          </a:p>
          <a:p>
            <a:r>
              <a:rPr lang="fr-FR" dirty="0"/>
              <a:t>Proposition DGE : ouverture d’un BTS PROFESSIONS IMMOBILIERES</a:t>
            </a:r>
          </a:p>
        </p:txBody>
      </p:sp>
      <p:graphicFrame>
        <p:nvGraphicFramePr>
          <p:cNvPr id="10" name="Tableau 9">
            <a:extLst>
              <a:ext uri="{FF2B5EF4-FFF2-40B4-BE49-F238E27FC236}">
                <a16:creationId xmlns:a16="http://schemas.microsoft.com/office/drawing/2014/main" xmlns="" id="{E449360C-5FF6-4E0D-9DA9-B26151CFF788}"/>
              </a:ext>
            </a:extLst>
          </p:cNvPr>
          <p:cNvGraphicFramePr>
            <a:graphicFrameLocks noGrp="1"/>
          </p:cNvGraphicFramePr>
          <p:nvPr>
            <p:extLst>
              <p:ext uri="{D42A27DB-BD31-4B8C-83A1-F6EECF244321}">
                <p14:modId xmlns:p14="http://schemas.microsoft.com/office/powerpoint/2010/main" val="1534364077"/>
              </p:ext>
            </p:extLst>
          </p:nvPr>
        </p:nvGraphicFramePr>
        <p:xfrm>
          <a:off x="164468" y="4037798"/>
          <a:ext cx="9577064" cy="461096"/>
        </p:xfrm>
        <a:graphic>
          <a:graphicData uri="http://schemas.openxmlformats.org/drawingml/2006/table">
            <a:tbl>
              <a:tblPr firstRow="1" firstCol="1" bandRow="1">
                <a:tableStyleId>{5C22544A-7EE6-4342-B048-85BDC9FD1C3A}</a:tableStyleId>
              </a:tblPr>
              <a:tblGrid>
                <a:gridCol w="4397960">
                  <a:extLst>
                    <a:ext uri="{9D8B030D-6E8A-4147-A177-3AD203B41FA5}">
                      <a16:colId xmlns:a16="http://schemas.microsoft.com/office/drawing/2014/main" xmlns="" val="4002419293"/>
                    </a:ext>
                  </a:extLst>
                </a:gridCol>
                <a:gridCol w="864096">
                  <a:extLst>
                    <a:ext uri="{9D8B030D-6E8A-4147-A177-3AD203B41FA5}">
                      <a16:colId xmlns:a16="http://schemas.microsoft.com/office/drawing/2014/main" xmlns="" val="161388296"/>
                    </a:ext>
                  </a:extLst>
                </a:gridCol>
                <a:gridCol w="2376264">
                  <a:extLst>
                    <a:ext uri="{9D8B030D-6E8A-4147-A177-3AD203B41FA5}">
                      <a16:colId xmlns:a16="http://schemas.microsoft.com/office/drawing/2014/main" xmlns="" val="1162103444"/>
                    </a:ext>
                  </a:extLst>
                </a:gridCol>
                <a:gridCol w="720080">
                  <a:extLst>
                    <a:ext uri="{9D8B030D-6E8A-4147-A177-3AD203B41FA5}">
                      <a16:colId xmlns:a16="http://schemas.microsoft.com/office/drawing/2014/main" xmlns="" val="2246848957"/>
                    </a:ext>
                  </a:extLst>
                </a:gridCol>
                <a:gridCol w="1218664">
                  <a:extLst>
                    <a:ext uri="{9D8B030D-6E8A-4147-A177-3AD203B41FA5}">
                      <a16:colId xmlns:a16="http://schemas.microsoft.com/office/drawing/2014/main" xmlns="" val="562790481"/>
                    </a:ext>
                  </a:extLst>
                </a:gridCol>
              </a:tblGrid>
              <a:tr h="420329">
                <a:tc>
                  <a:txBody>
                    <a:bodyPr/>
                    <a:lstStyle/>
                    <a:p>
                      <a:pPr>
                        <a:lnSpc>
                          <a:spcPct val="115000"/>
                        </a:lnSpc>
                      </a:pPr>
                      <a:r>
                        <a:rPr lang="fr-FR" sz="1400" dirty="0">
                          <a:effectLst/>
                          <a:latin typeface="+mn-lt"/>
                          <a:ea typeface="Times New Roman" panose="02020603050405020304" pitchFamily="18" charset="0"/>
                          <a:cs typeface="Times New Roman" panose="02020603050405020304" pitchFamily="18" charset="0"/>
                        </a:rPr>
                        <a:t>BTS Collaborateur juriste </a:t>
                      </a:r>
                      <a:r>
                        <a:rPr lang="fr-FR" sz="1400" dirty="0">
                          <a:solidFill>
                            <a:schemeClr val="bg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notarial</a:t>
                      </a:r>
                      <a:endParaRPr lang="fr-FR" sz="1400" dirty="0">
                        <a:solidFill>
                          <a:schemeClr val="bg1"/>
                        </a:solidFill>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b="0" dirty="0">
                          <a:solidFill>
                            <a:schemeClr val="tx1"/>
                          </a:solidFill>
                          <a:effectLst/>
                        </a:rPr>
                        <a:t>Services</a:t>
                      </a:r>
                      <a:endParaRPr lang="fr-FR"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solidFill>
                      <a:schemeClr val="bg1">
                        <a:lumMod val="85000"/>
                      </a:schemeClr>
                    </a:solidFill>
                  </a:tcPr>
                </a:tc>
                <a:tc>
                  <a:txBody>
                    <a:bodyPr/>
                    <a:lstStyle/>
                    <a:p>
                      <a:pPr>
                        <a:lnSpc>
                          <a:spcPct val="115000"/>
                        </a:lnSpc>
                      </a:pPr>
                      <a:r>
                        <a:rPr lang="fr-FR" sz="1100" b="0" kern="1200" dirty="0">
                          <a:solidFill>
                            <a:schemeClr val="tx1"/>
                          </a:solidFill>
                          <a:effectLst/>
                          <a:latin typeface="+mn-lt"/>
                          <a:ea typeface="+mn-ea"/>
                          <a:cs typeface="+mn-cs"/>
                        </a:rPr>
                        <a:t>LP DDEC St Pierre Chanel – Mont-Dore</a:t>
                      </a:r>
                      <a:endParaRPr lang="fr-FR"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solidFill>
                      <a:schemeClr val="bg1">
                        <a:lumMod val="85000"/>
                      </a:schemeClr>
                    </a:solidFill>
                  </a:tcPr>
                </a:tc>
                <a:tc>
                  <a:txBody>
                    <a:bodyPr/>
                    <a:lstStyle/>
                    <a:p>
                      <a:pPr algn="ctr">
                        <a:lnSpc>
                          <a:spcPct val="115000"/>
                        </a:lnSpc>
                      </a:pPr>
                      <a:r>
                        <a:rPr lang="fr-FR" sz="1100" b="0" dirty="0">
                          <a:solidFill>
                            <a:schemeClr val="tx1"/>
                          </a:solidFill>
                          <a:effectLst/>
                        </a:rPr>
                        <a:t>15</a:t>
                      </a:r>
                      <a:endParaRPr lang="fr-FR"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solidFill>
                      <a:schemeClr val="bg1">
                        <a:lumMod val="85000"/>
                      </a:schemeClr>
                    </a:solidFill>
                  </a:tcPr>
                </a:tc>
                <a:tc>
                  <a:txBody>
                    <a:bodyPr/>
                    <a:lstStyle/>
                    <a:p>
                      <a:pPr algn="ctr">
                        <a:lnSpc>
                          <a:spcPct val="115000"/>
                        </a:lnSpc>
                      </a:pPr>
                      <a:r>
                        <a:rPr lang="fr-FR" sz="1100" b="1" dirty="0">
                          <a:solidFill>
                            <a:schemeClr val="tx1"/>
                          </a:solidFill>
                          <a:effectLst/>
                        </a:rPr>
                        <a:t>Pas d’ouverture (en R2023)</a:t>
                      </a:r>
                      <a:endParaRPr lang="fr-FR"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solidFill>
                      <a:schemeClr val="bg1">
                        <a:lumMod val="85000"/>
                      </a:schemeClr>
                    </a:solidFill>
                  </a:tcPr>
                </a:tc>
                <a:extLst>
                  <a:ext uri="{0D108BD9-81ED-4DB2-BD59-A6C34878D82A}">
                    <a16:rowId xmlns:a16="http://schemas.microsoft.com/office/drawing/2014/main" xmlns="" val="725023871"/>
                  </a:ext>
                </a:extLst>
              </a:tr>
            </a:tbl>
          </a:graphicData>
        </a:graphic>
      </p:graphicFrame>
      <p:sp>
        <p:nvSpPr>
          <p:cNvPr id="11" name="ZoneTexte 10">
            <a:extLst>
              <a:ext uri="{FF2B5EF4-FFF2-40B4-BE49-F238E27FC236}">
                <a16:creationId xmlns:a16="http://schemas.microsoft.com/office/drawing/2014/main" xmlns="" id="{663D2E6B-6B72-0648-A613-3F181D202FCB}"/>
              </a:ext>
            </a:extLst>
          </p:cNvPr>
          <p:cNvSpPr txBox="1"/>
          <p:nvPr/>
        </p:nvSpPr>
        <p:spPr>
          <a:xfrm>
            <a:off x="570162" y="4558115"/>
            <a:ext cx="9171370" cy="1754326"/>
          </a:xfrm>
          <a:prstGeom prst="rect">
            <a:avLst/>
          </a:prstGeom>
          <a:solidFill>
            <a:schemeClr val="bg2">
              <a:lumMod val="20000"/>
              <a:lumOff val="80000"/>
            </a:schemeClr>
          </a:solidFill>
        </p:spPr>
        <p:txBody>
          <a:bodyPr wrap="square" rtlCol="0">
            <a:spAutoFit/>
          </a:bodyPr>
          <a:lstStyle/>
          <a:p>
            <a:r>
              <a:rPr lang="fr-FR" u="sng" dirty="0"/>
              <a:t>Dossier à instruire </a:t>
            </a:r>
            <a:r>
              <a:rPr lang="fr-FR" dirty="0"/>
              <a:t>: demande d’ouverture de deux STS à la rentrée 2023 avec ensuite une ouverture une année sur 2.</a:t>
            </a:r>
          </a:p>
          <a:p>
            <a:endParaRPr lang="fr-FR" dirty="0"/>
          </a:p>
          <a:p>
            <a:r>
              <a:rPr lang="fr-FR" u="sng" dirty="0"/>
              <a:t>Enquête d’opportunité </a:t>
            </a:r>
            <a:r>
              <a:rPr lang="fr-FR" dirty="0"/>
              <a:t>: 23 agences, sociétés immobilières ont répondu favorablement et 12 sociétés travaillant dans un domaine connexe au notariat (Cabinet juridique, de notaires, etc.).</a:t>
            </a:r>
          </a:p>
        </p:txBody>
      </p:sp>
    </p:spTree>
    <p:extLst>
      <p:ext uri="{BB962C8B-B14F-4D97-AF65-F5344CB8AC3E}">
        <p14:creationId xmlns:p14="http://schemas.microsoft.com/office/powerpoint/2010/main" val="130270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CA57FED-A870-FFB9-8C1B-49407A9E5797}"/>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61EACE40-5F06-2F2E-BA59-2BFD384DCB7F}"/>
              </a:ext>
            </a:extLst>
          </p:cNvPr>
          <p:cNvSpPr>
            <a:spLocks noGrp="1"/>
          </p:cNvSpPr>
          <p:nvPr>
            <p:ph type="dt" sz="half" idx="10"/>
          </p:nvPr>
        </p:nvSpPr>
        <p:spPr/>
        <p:txBody>
          <a:bodyPr/>
          <a:lstStyle/>
          <a:p>
            <a:pPr algn="r"/>
            <a:r>
              <a:rPr lang="fr-FR" cap="all"/>
              <a:t>05 mai 2021</a:t>
            </a:r>
            <a:endParaRPr lang="fr-FR" cap="all" dirty="0"/>
          </a:p>
        </p:txBody>
      </p:sp>
      <p:sp>
        <p:nvSpPr>
          <p:cNvPr id="4" name="Espace réservé du pied de page 3">
            <a:extLst>
              <a:ext uri="{FF2B5EF4-FFF2-40B4-BE49-F238E27FC236}">
                <a16:creationId xmlns:a16="http://schemas.microsoft.com/office/drawing/2014/main" xmlns="" id="{AAAF72DF-6BC8-ED3D-9B10-985B3BB97F82}"/>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067D49C7-732A-C44A-6E3B-CB3CB55D577A}"/>
              </a:ext>
            </a:extLst>
          </p:cNvPr>
          <p:cNvSpPr>
            <a:spLocks noGrp="1"/>
          </p:cNvSpPr>
          <p:nvPr>
            <p:ph type="sldNum" sz="quarter" idx="12"/>
          </p:nvPr>
        </p:nvSpPr>
        <p:spPr/>
        <p:txBody>
          <a:bodyPr/>
          <a:lstStyle/>
          <a:p>
            <a:fld id="{733122C9-A0B9-462F-8757-0847AD287B63}" type="slidenum">
              <a:rPr lang="fr-FR" sz="2000" smtClean="0"/>
              <a:pPr/>
              <a:t>16</a:t>
            </a:fld>
            <a:endParaRPr lang="fr-FR" dirty="0"/>
          </a:p>
        </p:txBody>
      </p:sp>
      <p:graphicFrame>
        <p:nvGraphicFramePr>
          <p:cNvPr id="6" name="Tableau 5">
            <a:extLst>
              <a:ext uri="{FF2B5EF4-FFF2-40B4-BE49-F238E27FC236}">
                <a16:creationId xmlns:a16="http://schemas.microsoft.com/office/drawing/2014/main" xmlns="" id="{17F600BC-9FB9-4010-1BEE-07C6CEC3D8A7}"/>
              </a:ext>
            </a:extLst>
          </p:cNvPr>
          <p:cNvGraphicFramePr>
            <a:graphicFrameLocks noGrp="1"/>
          </p:cNvGraphicFramePr>
          <p:nvPr>
            <p:extLst>
              <p:ext uri="{D42A27DB-BD31-4B8C-83A1-F6EECF244321}">
                <p14:modId xmlns:p14="http://schemas.microsoft.com/office/powerpoint/2010/main" val="1086926355"/>
              </p:ext>
            </p:extLst>
          </p:nvPr>
        </p:nvGraphicFramePr>
        <p:xfrm>
          <a:off x="4423800" y="764704"/>
          <a:ext cx="5287200" cy="2606040"/>
        </p:xfrm>
        <a:graphic>
          <a:graphicData uri="http://schemas.openxmlformats.org/drawingml/2006/table">
            <a:tbl>
              <a:tblPr>
                <a:tableStyleId>{5C22544A-7EE6-4342-B048-85BDC9FD1C3A}</a:tableStyleId>
              </a:tblPr>
              <a:tblGrid>
                <a:gridCol w="457192">
                  <a:extLst>
                    <a:ext uri="{9D8B030D-6E8A-4147-A177-3AD203B41FA5}">
                      <a16:colId xmlns:a16="http://schemas.microsoft.com/office/drawing/2014/main" xmlns="" val="3850368222"/>
                    </a:ext>
                  </a:extLst>
                </a:gridCol>
                <a:gridCol w="1305208">
                  <a:extLst>
                    <a:ext uri="{9D8B030D-6E8A-4147-A177-3AD203B41FA5}">
                      <a16:colId xmlns:a16="http://schemas.microsoft.com/office/drawing/2014/main" xmlns="" val="823469013"/>
                    </a:ext>
                  </a:extLst>
                </a:gridCol>
                <a:gridCol w="881200">
                  <a:extLst>
                    <a:ext uri="{9D8B030D-6E8A-4147-A177-3AD203B41FA5}">
                      <a16:colId xmlns:a16="http://schemas.microsoft.com/office/drawing/2014/main" xmlns="" val="219378682"/>
                    </a:ext>
                  </a:extLst>
                </a:gridCol>
                <a:gridCol w="881200">
                  <a:extLst>
                    <a:ext uri="{9D8B030D-6E8A-4147-A177-3AD203B41FA5}">
                      <a16:colId xmlns:a16="http://schemas.microsoft.com/office/drawing/2014/main" xmlns="" val="2019739035"/>
                    </a:ext>
                  </a:extLst>
                </a:gridCol>
                <a:gridCol w="881200">
                  <a:extLst>
                    <a:ext uri="{9D8B030D-6E8A-4147-A177-3AD203B41FA5}">
                      <a16:colId xmlns:a16="http://schemas.microsoft.com/office/drawing/2014/main" xmlns="" val="1601563327"/>
                    </a:ext>
                  </a:extLst>
                </a:gridCol>
                <a:gridCol w="881200">
                  <a:extLst>
                    <a:ext uri="{9D8B030D-6E8A-4147-A177-3AD203B41FA5}">
                      <a16:colId xmlns:a16="http://schemas.microsoft.com/office/drawing/2014/main" xmlns="" val="3026738443"/>
                    </a:ext>
                  </a:extLst>
                </a:gridCol>
              </a:tblGrid>
              <a:tr h="1097280">
                <a:tc>
                  <a:txBody>
                    <a:bodyPr/>
                    <a:lstStyle/>
                    <a:p>
                      <a:pPr algn="l"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dirty="0">
                          <a:effectLst/>
                        </a:rPr>
                        <a:t> </a:t>
                      </a:r>
                      <a:endParaRPr lang="fr-FR"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nb d'offres 2021</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dont offre demandant un BTS</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nb de demandeurs d'emploi </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 dont demandeurs d'emploi ayant un diplôme de niveau 5</a:t>
                      </a:r>
                      <a:endParaRPr lang="fr-FR"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64090953"/>
                  </a:ext>
                </a:extLst>
              </a:tr>
              <a:tr h="304800">
                <a:tc>
                  <a:txBody>
                    <a:bodyPr/>
                    <a:lstStyle/>
                    <a:p>
                      <a:pPr algn="l" fontAlgn="b"/>
                      <a:r>
                        <a:rPr lang="fr-FR" sz="900" u="none" strike="noStrike">
                          <a:effectLst/>
                        </a:rPr>
                        <a:t>C1501</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fr-FR" sz="900" u="none" strike="noStrike">
                          <a:effectLst/>
                        </a:rPr>
                        <a:t>Gérance immobilière</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dirty="0">
                          <a:effectLst/>
                        </a:rPr>
                        <a:t>20</a:t>
                      </a:r>
                      <a:endParaRPr lang="fr-FR" sz="1100" b="0" i="0" u="none" strike="noStrike" dirty="0">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dirty="0">
                          <a:effectLst/>
                        </a:rPr>
                        <a:t>7</a:t>
                      </a:r>
                      <a:endParaRPr lang="fr-FR" sz="1100" b="0" i="0" u="none" strike="noStrike" dirty="0">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a:effectLst/>
                        </a:rPr>
                        <a:t>6</a:t>
                      </a:r>
                      <a:endParaRPr lang="fr-FR" sz="11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a:effectLst/>
                        </a:rPr>
                        <a:t>3</a:t>
                      </a:r>
                      <a:endParaRPr lang="fr-FR" sz="1100" b="0"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18699993"/>
                  </a:ext>
                </a:extLst>
              </a:tr>
              <a:tr h="449580">
                <a:tc>
                  <a:txBody>
                    <a:bodyPr/>
                    <a:lstStyle/>
                    <a:p>
                      <a:pPr algn="l" fontAlgn="b"/>
                      <a:r>
                        <a:rPr lang="fr-FR" sz="900" u="none" strike="noStrike">
                          <a:effectLst/>
                        </a:rPr>
                        <a:t>C1502</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fr-FR" sz="900" u="none" strike="noStrike">
                          <a:effectLst/>
                        </a:rPr>
                        <a:t>Gestion locative immobilière</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a:effectLst/>
                        </a:rPr>
                        <a:t>24</a:t>
                      </a:r>
                      <a:endParaRPr lang="fr-FR" sz="11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dirty="0">
                          <a:effectLst/>
                        </a:rPr>
                        <a:t>15</a:t>
                      </a:r>
                      <a:endParaRPr lang="fr-FR" sz="1100" b="0" i="0" u="none" strike="noStrike" dirty="0">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dirty="0">
                          <a:effectLst/>
                        </a:rPr>
                        <a:t>41</a:t>
                      </a:r>
                      <a:endParaRPr lang="fr-FR" sz="1100" b="0" i="0" u="none" strike="noStrike" dirty="0">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a:effectLst/>
                        </a:rPr>
                        <a:t>5</a:t>
                      </a:r>
                      <a:endParaRPr lang="fr-FR" sz="1100" b="0"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267333270"/>
                  </a:ext>
                </a:extLst>
              </a:tr>
              <a:tr h="449580">
                <a:tc>
                  <a:txBody>
                    <a:bodyPr/>
                    <a:lstStyle/>
                    <a:p>
                      <a:pPr algn="l" fontAlgn="b"/>
                      <a:r>
                        <a:rPr lang="fr-FR" sz="900" u="none" strike="noStrike">
                          <a:effectLst/>
                        </a:rPr>
                        <a:t>C1503</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fr-FR" sz="900" u="none" strike="noStrike">
                          <a:effectLst/>
                        </a:rPr>
                        <a:t>Management de projet immobilier</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a:effectLst/>
                        </a:rPr>
                        <a:t>4</a:t>
                      </a:r>
                      <a:endParaRPr lang="fr-FR" sz="11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a:effectLst/>
                        </a:rPr>
                        <a:t>1</a:t>
                      </a:r>
                      <a:endParaRPr lang="fr-FR" sz="11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dirty="0">
                          <a:effectLst/>
                        </a:rPr>
                        <a:t>4</a:t>
                      </a:r>
                      <a:endParaRPr lang="fr-FR" sz="1100" b="0" i="0" u="none" strike="noStrike" dirty="0">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dirty="0">
                          <a:effectLst/>
                        </a:rPr>
                        <a:t>1</a:t>
                      </a:r>
                      <a:endParaRPr lang="fr-FR" sz="11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2014814215"/>
                  </a:ext>
                </a:extLst>
              </a:tr>
              <a:tr h="304800">
                <a:tc>
                  <a:txBody>
                    <a:bodyPr/>
                    <a:lstStyle/>
                    <a:p>
                      <a:pPr algn="l" fontAlgn="b"/>
                      <a:r>
                        <a:rPr lang="fr-FR" sz="900" u="none" strike="noStrike">
                          <a:effectLst/>
                        </a:rPr>
                        <a:t>C1504</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fr-FR" sz="900" u="none" strike="noStrike">
                          <a:effectLst/>
                        </a:rPr>
                        <a:t>Transaction immobilière</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a:effectLst/>
                        </a:rPr>
                        <a:t>21</a:t>
                      </a:r>
                      <a:endParaRPr lang="fr-FR" sz="11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a:effectLst/>
                        </a:rPr>
                        <a:t>8</a:t>
                      </a:r>
                      <a:endParaRPr lang="fr-FR" sz="11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100" u="none" strike="noStrike" dirty="0">
                          <a:effectLst/>
                        </a:rPr>
                        <a:t>53</a:t>
                      </a:r>
                      <a:endParaRPr lang="fr-FR" sz="1100" b="0" i="0" u="none" strike="noStrike" dirty="0">
                        <a:solidFill>
                          <a:srgbClr val="333333"/>
                        </a:solidFill>
                        <a:effectLst/>
                        <a:latin typeface="Arial" panose="020B0604020202020204" pitchFamily="34" charset="0"/>
                      </a:endParaRPr>
                    </a:p>
                  </a:txBody>
                  <a:tcPr marL="7620" marR="7620" marT="7620" marB="0" anchor="ctr"/>
                </a:tc>
                <a:tc>
                  <a:txBody>
                    <a:bodyPr/>
                    <a:lstStyle/>
                    <a:p>
                      <a:pPr algn="ctr" fontAlgn="b"/>
                      <a:r>
                        <a:rPr lang="fr-FR" sz="1100" u="none" strike="noStrike" dirty="0">
                          <a:effectLst/>
                        </a:rPr>
                        <a:t>15</a:t>
                      </a:r>
                      <a:endParaRPr lang="fr-FR" sz="11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4243345364"/>
                  </a:ext>
                </a:extLst>
              </a:tr>
            </a:tbl>
          </a:graphicData>
        </a:graphic>
      </p:graphicFrame>
      <p:sp>
        <p:nvSpPr>
          <p:cNvPr id="8" name="ZoneTexte 7">
            <a:extLst>
              <a:ext uri="{FF2B5EF4-FFF2-40B4-BE49-F238E27FC236}">
                <a16:creationId xmlns:a16="http://schemas.microsoft.com/office/drawing/2014/main" xmlns="" id="{BE03BC58-7AEB-E73B-3608-28F1CFEDE8B0}"/>
              </a:ext>
            </a:extLst>
          </p:cNvPr>
          <p:cNvSpPr txBox="1"/>
          <p:nvPr/>
        </p:nvSpPr>
        <p:spPr>
          <a:xfrm rot="20834285">
            <a:off x="144630" y="1934857"/>
            <a:ext cx="3935175" cy="390107"/>
          </a:xfrm>
          <a:prstGeom prst="rect">
            <a:avLst/>
          </a:prstGeom>
          <a:noFill/>
        </p:spPr>
        <p:txBody>
          <a:bodyPr wrap="square">
            <a:spAutoFit/>
          </a:bodyPr>
          <a:lstStyle/>
          <a:p>
            <a:pPr>
              <a:lnSpc>
                <a:spcPct val="115000"/>
              </a:lnSpc>
            </a:pPr>
            <a:r>
              <a:rPr lang="fr-FR" sz="1800" dirty="0">
                <a:effectLst/>
              </a:rPr>
              <a:t>BTS </a:t>
            </a:r>
            <a:r>
              <a:rPr lang="fr-FR" sz="1800" dirty="0"/>
              <a:t>Professions immobilières</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ZoneTexte 9">
            <a:extLst>
              <a:ext uri="{FF2B5EF4-FFF2-40B4-BE49-F238E27FC236}">
                <a16:creationId xmlns:a16="http://schemas.microsoft.com/office/drawing/2014/main" xmlns="" id="{464D1071-6DFB-B097-355F-CB91ED39791B}"/>
              </a:ext>
            </a:extLst>
          </p:cNvPr>
          <p:cNvSpPr txBox="1"/>
          <p:nvPr/>
        </p:nvSpPr>
        <p:spPr>
          <a:xfrm rot="20828121">
            <a:off x="216831" y="4538956"/>
            <a:ext cx="3957278" cy="382412"/>
          </a:xfrm>
          <a:prstGeom prst="rect">
            <a:avLst/>
          </a:prstGeom>
          <a:noFill/>
        </p:spPr>
        <p:txBody>
          <a:bodyPr wrap="square">
            <a:spAutoFit/>
          </a:bodyPr>
          <a:lstStyle/>
          <a:p>
            <a:pPr>
              <a:lnSpc>
                <a:spcPct val="115000"/>
              </a:lnSpc>
            </a:pPr>
            <a:r>
              <a:rPr lang="fr-FR" sz="1800" dirty="0">
                <a:effectLst/>
                <a:latin typeface="+mn-lt"/>
                <a:ea typeface="Times New Roman" panose="02020603050405020304" pitchFamily="18" charset="0"/>
                <a:cs typeface="Times New Roman" panose="02020603050405020304" pitchFamily="18" charset="0"/>
              </a:rPr>
              <a:t>BTS Collaborateur juriste notarial</a:t>
            </a:r>
          </a:p>
        </p:txBody>
      </p:sp>
      <p:graphicFrame>
        <p:nvGraphicFramePr>
          <p:cNvPr id="11" name="Tableau 10">
            <a:extLst>
              <a:ext uri="{FF2B5EF4-FFF2-40B4-BE49-F238E27FC236}">
                <a16:creationId xmlns:a16="http://schemas.microsoft.com/office/drawing/2014/main" xmlns="" id="{A8CAA358-846F-F641-3602-3FAAA9682680}"/>
              </a:ext>
            </a:extLst>
          </p:cNvPr>
          <p:cNvGraphicFramePr>
            <a:graphicFrameLocks noGrp="1"/>
          </p:cNvGraphicFramePr>
          <p:nvPr>
            <p:extLst>
              <p:ext uri="{D42A27DB-BD31-4B8C-83A1-F6EECF244321}">
                <p14:modId xmlns:p14="http://schemas.microsoft.com/office/powerpoint/2010/main" val="410449900"/>
              </p:ext>
            </p:extLst>
          </p:nvPr>
        </p:nvGraphicFramePr>
        <p:xfrm>
          <a:off x="4352994" y="3941492"/>
          <a:ext cx="5359400" cy="1493520"/>
        </p:xfrm>
        <a:graphic>
          <a:graphicData uri="http://schemas.openxmlformats.org/drawingml/2006/table">
            <a:tbl>
              <a:tblPr>
                <a:tableStyleId>{5C22544A-7EE6-4342-B048-85BDC9FD1C3A}</a:tableStyleId>
              </a:tblPr>
              <a:tblGrid>
                <a:gridCol w="787400">
                  <a:extLst>
                    <a:ext uri="{9D8B030D-6E8A-4147-A177-3AD203B41FA5}">
                      <a16:colId xmlns:a16="http://schemas.microsoft.com/office/drawing/2014/main" xmlns="" val="148802246"/>
                    </a:ext>
                  </a:extLst>
                </a:gridCol>
                <a:gridCol w="1422400">
                  <a:extLst>
                    <a:ext uri="{9D8B030D-6E8A-4147-A177-3AD203B41FA5}">
                      <a16:colId xmlns:a16="http://schemas.microsoft.com/office/drawing/2014/main" xmlns="" val="4174503063"/>
                    </a:ext>
                  </a:extLst>
                </a:gridCol>
                <a:gridCol w="787400">
                  <a:extLst>
                    <a:ext uri="{9D8B030D-6E8A-4147-A177-3AD203B41FA5}">
                      <a16:colId xmlns:a16="http://schemas.microsoft.com/office/drawing/2014/main" xmlns="" val="1265432432"/>
                    </a:ext>
                  </a:extLst>
                </a:gridCol>
                <a:gridCol w="787400">
                  <a:extLst>
                    <a:ext uri="{9D8B030D-6E8A-4147-A177-3AD203B41FA5}">
                      <a16:colId xmlns:a16="http://schemas.microsoft.com/office/drawing/2014/main" xmlns="" val="2729784891"/>
                    </a:ext>
                  </a:extLst>
                </a:gridCol>
                <a:gridCol w="787400">
                  <a:extLst>
                    <a:ext uri="{9D8B030D-6E8A-4147-A177-3AD203B41FA5}">
                      <a16:colId xmlns:a16="http://schemas.microsoft.com/office/drawing/2014/main" xmlns="" val="3623692059"/>
                    </a:ext>
                  </a:extLst>
                </a:gridCol>
                <a:gridCol w="787400">
                  <a:extLst>
                    <a:ext uri="{9D8B030D-6E8A-4147-A177-3AD203B41FA5}">
                      <a16:colId xmlns:a16="http://schemas.microsoft.com/office/drawing/2014/main" xmlns="" val="3411877413"/>
                    </a:ext>
                  </a:extLst>
                </a:gridCol>
              </a:tblGrid>
              <a:tr h="1097280">
                <a:tc>
                  <a:txBody>
                    <a:bodyPr/>
                    <a:lstStyle/>
                    <a:p>
                      <a:pPr algn="l"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nb d'offres 2021</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dont offre demandant un BTS</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nb de demandeurs d'emploi </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1100" u="none" strike="noStrike">
                          <a:effectLst/>
                        </a:rPr>
                        <a:t> dont demandeurs d'emploi ayant un diplôme de niveau 5</a:t>
                      </a:r>
                      <a:endParaRPr lang="fr-FR"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39757243"/>
                  </a:ext>
                </a:extLst>
              </a:tr>
              <a:tr h="198120">
                <a:tc>
                  <a:txBody>
                    <a:bodyPr/>
                    <a:lstStyle/>
                    <a:p>
                      <a:pPr algn="l" fontAlgn="b"/>
                      <a:r>
                        <a:rPr lang="fr-FR" sz="900" u="none" strike="noStrike">
                          <a:effectLst/>
                        </a:rPr>
                        <a:t>K1902</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fr-FR" sz="900" u="none" strike="noStrike">
                          <a:effectLst/>
                        </a:rPr>
                        <a:t>Collaboration juridique</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200" u="none" strike="noStrike">
                          <a:effectLst/>
                        </a:rPr>
                        <a:t>5</a:t>
                      </a:r>
                      <a:endParaRPr lang="fr-FR" sz="12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200" u="none" strike="noStrike">
                          <a:effectLst/>
                        </a:rPr>
                        <a:t>1</a:t>
                      </a:r>
                      <a:endParaRPr lang="fr-FR" sz="12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200" u="none" strike="noStrike">
                          <a:effectLst/>
                        </a:rPr>
                        <a:t>18</a:t>
                      </a:r>
                      <a:endParaRPr lang="fr-FR" sz="12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200" u="none" strike="noStrike">
                          <a:effectLst/>
                        </a:rPr>
                        <a:t>3</a:t>
                      </a:r>
                      <a:endParaRPr lang="fr-FR" sz="1200" b="0"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771583512"/>
                  </a:ext>
                </a:extLst>
              </a:tr>
              <a:tr h="198120">
                <a:tc>
                  <a:txBody>
                    <a:bodyPr/>
                    <a:lstStyle/>
                    <a:p>
                      <a:pPr algn="l" fontAlgn="b"/>
                      <a:r>
                        <a:rPr lang="fr-FR" sz="900" u="none" strike="noStrike">
                          <a:effectLst/>
                        </a:rPr>
                        <a:t>K1903</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fr-FR" sz="900" u="none" strike="noStrike">
                          <a:effectLst/>
                        </a:rPr>
                        <a:t>Défense et conseil juridique</a:t>
                      </a:r>
                      <a:endParaRPr lang="fr-FR" sz="9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200" u="none" strike="noStrike">
                          <a:effectLst/>
                        </a:rPr>
                        <a:t>18</a:t>
                      </a:r>
                      <a:endParaRPr lang="fr-FR" sz="1200" b="0" i="0" u="none" strike="noStrike">
                        <a:solidFill>
                          <a:srgbClr val="333333"/>
                        </a:solidFill>
                        <a:effectLst/>
                        <a:latin typeface="Arial" panose="020B0604020202020204" pitchFamily="34" charset="0"/>
                      </a:endParaRPr>
                    </a:p>
                  </a:txBody>
                  <a:tcPr marL="7620" marR="7620" marT="7620" marB="0" anchor="ctr"/>
                </a:tc>
                <a:tc>
                  <a:txBody>
                    <a:bodyPr/>
                    <a:lstStyle/>
                    <a:p>
                      <a:pPr algn="ctr" fontAlgn="b"/>
                      <a:r>
                        <a:rPr lang="fr-FR" sz="1200" u="none" strike="noStrike">
                          <a:effectLst/>
                        </a:rPr>
                        <a:t>1</a:t>
                      </a:r>
                      <a:endParaRPr lang="fr-FR" sz="1200" b="0" i="0" u="none" strike="noStrike">
                        <a:solidFill>
                          <a:srgbClr val="333333"/>
                        </a:solidFill>
                        <a:effectLst/>
                        <a:latin typeface="Arial" panose="020B0604020202020204" pitchFamily="34" charset="0"/>
                      </a:endParaRPr>
                    </a:p>
                  </a:txBody>
                  <a:tcPr marL="7620" marR="7620" marT="7620" marB="0" anchor="b"/>
                </a:tc>
                <a:tc>
                  <a:txBody>
                    <a:bodyPr/>
                    <a:lstStyle/>
                    <a:p>
                      <a:pPr algn="ctr" fontAlgn="ctr"/>
                      <a:r>
                        <a:rPr lang="fr-FR" sz="1200" u="none" strike="noStrike">
                          <a:effectLst/>
                        </a:rPr>
                        <a:t>31</a:t>
                      </a:r>
                      <a:endParaRPr lang="fr-FR" sz="1200" b="0" i="0" u="none" strike="noStrike">
                        <a:solidFill>
                          <a:srgbClr val="333333"/>
                        </a:solidFill>
                        <a:effectLst/>
                        <a:latin typeface="Arial" panose="020B0604020202020204" pitchFamily="34" charset="0"/>
                      </a:endParaRPr>
                    </a:p>
                  </a:txBody>
                  <a:tcPr marL="7620" marR="7620" marT="7620" marB="0" anchor="ctr"/>
                </a:tc>
                <a:tc>
                  <a:txBody>
                    <a:bodyPr/>
                    <a:lstStyle/>
                    <a:p>
                      <a:pPr algn="ctr" rtl="0" fontAlgn="b"/>
                      <a:r>
                        <a:rPr lang="fr-FR" sz="1200" u="none" strike="noStrike" dirty="0">
                          <a:effectLst/>
                        </a:rPr>
                        <a:t>3 </a:t>
                      </a:r>
                      <a:endParaRPr lang="fr-FR" sz="12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xmlns="" val="2692108062"/>
                  </a:ext>
                </a:extLst>
              </a:tr>
            </a:tbl>
          </a:graphicData>
        </a:graphic>
      </p:graphicFrame>
      <p:sp>
        <p:nvSpPr>
          <p:cNvPr id="12" name="ZoneTexte 11">
            <a:extLst>
              <a:ext uri="{FF2B5EF4-FFF2-40B4-BE49-F238E27FC236}">
                <a16:creationId xmlns:a16="http://schemas.microsoft.com/office/drawing/2014/main" xmlns="" id="{7BBE050C-CCA2-2BF6-B687-A601D623878D}"/>
              </a:ext>
            </a:extLst>
          </p:cNvPr>
          <p:cNvSpPr txBox="1"/>
          <p:nvPr/>
        </p:nvSpPr>
        <p:spPr>
          <a:xfrm>
            <a:off x="97500" y="5843422"/>
            <a:ext cx="2839276" cy="285656"/>
          </a:xfrm>
          <a:prstGeom prst="rect">
            <a:avLst/>
          </a:prstGeom>
          <a:noFill/>
        </p:spPr>
        <p:txBody>
          <a:bodyPr wrap="square">
            <a:spAutoFit/>
          </a:bodyPr>
          <a:lstStyle/>
          <a:p>
            <a:pPr>
              <a:lnSpc>
                <a:spcPct val="115000"/>
              </a:lnSpc>
            </a:pPr>
            <a:r>
              <a:rPr lang="fr-FR" sz="1200" dirty="0" err="1">
                <a:effectLst/>
                <a:latin typeface="+mn-lt"/>
                <a:ea typeface="Times New Roman" panose="02020603050405020304" pitchFamily="18" charset="0"/>
                <a:cs typeface="Times New Roman" panose="02020603050405020304" pitchFamily="18" charset="0"/>
              </a:rPr>
              <a:t>Srce</a:t>
            </a:r>
            <a:r>
              <a:rPr lang="fr-FR" sz="1200" dirty="0">
                <a:effectLst/>
                <a:latin typeface="+mn-lt"/>
                <a:ea typeface="Times New Roman" panose="02020603050405020304" pitchFamily="18" charset="0"/>
                <a:cs typeface="Times New Roman" panose="02020603050405020304" pitchFamily="18" charset="0"/>
              </a:rPr>
              <a:t>:</a:t>
            </a:r>
            <a:r>
              <a:rPr lang="fr-FR" sz="1200" dirty="0">
                <a:ea typeface="Times New Roman" panose="02020603050405020304" pitchFamily="18" charset="0"/>
                <a:cs typeface="Times New Roman" panose="02020603050405020304" pitchFamily="18" charset="0"/>
              </a:rPr>
              <a:t> service de placement PS (DEL)</a:t>
            </a:r>
            <a:endParaRPr lang="fr-FR" sz="12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979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17</a:t>
            </a:fld>
            <a:endParaRPr lang="fr-FR" dirty="0"/>
          </a:p>
        </p:txBody>
      </p:sp>
      <p:sp>
        <p:nvSpPr>
          <p:cNvPr id="6" name="ZoneTexte 5">
            <a:extLst>
              <a:ext uri="{FF2B5EF4-FFF2-40B4-BE49-F238E27FC236}">
                <a16:creationId xmlns:a16="http://schemas.microsoft.com/office/drawing/2014/main" xmlns="" id="{924DA325-9E8F-4A83-8230-D0F7AD29232A}"/>
              </a:ext>
            </a:extLst>
          </p:cNvPr>
          <p:cNvSpPr txBox="1"/>
          <p:nvPr/>
        </p:nvSpPr>
        <p:spPr>
          <a:xfrm rot="20662333">
            <a:off x="6586845" y="853398"/>
            <a:ext cx="2312987" cy="369332"/>
          </a:xfrm>
          <a:prstGeom prst="rect">
            <a:avLst/>
          </a:prstGeom>
          <a:noFill/>
        </p:spPr>
        <p:txBody>
          <a:bodyPr wrap="square" rtlCol="0">
            <a:spAutoFit/>
          </a:bodyPr>
          <a:lstStyle/>
          <a:p>
            <a:r>
              <a:rPr lang="fr-FR" dirty="0"/>
              <a:t>Secteur SERVICES</a:t>
            </a:r>
          </a:p>
        </p:txBody>
      </p:sp>
      <p:graphicFrame>
        <p:nvGraphicFramePr>
          <p:cNvPr id="7" name="Tableau 6">
            <a:extLst>
              <a:ext uri="{FF2B5EF4-FFF2-40B4-BE49-F238E27FC236}">
                <a16:creationId xmlns:a16="http://schemas.microsoft.com/office/drawing/2014/main" xmlns="" id="{D2F0BD7D-1F1E-46C7-90FC-2A731C052EE5}"/>
              </a:ext>
            </a:extLst>
          </p:cNvPr>
          <p:cNvGraphicFramePr>
            <a:graphicFrameLocks noGrp="1"/>
          </p:cNvGraphicFramePr>
          <p:nvPr>
            <p:extLst>
              <p:ext uri="{D42A27DB-BD31-4B8C-83A1-F6EECF244321}">
                <p14:modId xmlns:p14="http://schemas.microsoft.com/office/powerpoint/2010/main" val="629052710"/>
              </p:ext>
            </p:extLst>
          </p:nvPr>
        </p:nvGraphicFramePr>
        <p:xfrm>
          <a:off x="195000" y="2731354"/>
          <a:ext cx="9577064" cy="1324058"/>
        </p:xfrm>
        <a:graphic>
          <a:graphicData uri="http://schemas.openxmlformats.org/drawingml/2006/table">
            <a:tbl>
              <a:tblPr firstRow="1" firstCol="1" bandRow="1">
                <a:tableStyleId>{5C22544A-7EE6-4342-B048-85BDC9FD1C3A}</a:tableStyleId>
              </a:tblPr>
              <a:tblGrid>
                <a:gridCol w="2525752">
                  <a:extLst>
                    <a:ext uri="{9D8B030D-6E8A-4147-A177-3AD203B41FA5}">
                      <a16:colId xmlns:a16="http://schemas.microsoft.com/office/drawing/2014/main" xmlns="" val="2044950775"/>
                    </a:ext>
                  </a:extLst>
                </a:gridCol>
                <a:gridCol w="1296144">
                  <a:extLst>
                    <a:ext uri="{9D8B030D-6E8A-4147-A177-3AD203B41FA5}">
                      <a16:colId xmlns:a16="http://schemas.microsoft.com/office/drawing/2014/main" xmlns="" val="2141478341"/>
                    </a:ext>
                  </a:extLst>
                </a:gridCol>
                <a:gridCol w="2808312">
                  <a:extLst>
                    <a:ext uri="{9D8B030D-6E8A-4147-A177-3AD203B41FA5}">
                      <a16:colId xmlns:a16="http://schemas.microsoft.com/office/drawing/2014/main" xmlns="" val="1535499716"/>
                    </a:ext>
                  </a:extLst>
                </a:gridCol>
                <a:gridCol w="720080">
                  <a:extLst>
                    <a:ext uri="{9D8B030D-6E8A-4147-A177-3AD203B41FA5}">
                      <a16:colId xmlns:a16="http://schemas.microsoft.com/office/drawing/2014/main" xmlns="" val="1810865641"/>
                    </a:ext>
                  </a:extLst>
                </a:gridCol>
                <a:gridCol w="2226776">
                  <a:extLst>
                    <a:ext uri="{9D8B030D-6E8A-4147-A177-3AD203B41FA5}">
                      <a16:colId xmlns:a16="http://schemas.microsoft.com/office/drawing/2014/main" xmlns="" val="1146804341"/>
                    </a:ext>
                  </a:extLst>
                </a:gridCol>
              </a:tblGrid>
              <a:tr h="401866">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Fermeture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0828811"/>
                  </a:ext>
                </a:extLst>
              </a:tr>
              <a:tr h="420329">
                <a:tc>
                  <a:txBody>
                    <a:bodyPr/>
                    <a:lstStyle/>
                    <a:p>
                      <a:pPr>
                        <a:lnSpc>
                          <a:spcPct val="115000"/>
                        </a:lnSpc>
                      </a:pPr>
                      <a:r>
                        <a:rPr lang="fr-FR" sz="1100" b="1" dirty="0">
                          <a:effectLst/>
                          <a:latin typeface="+mn-lt"/>
                          <a:ea typeface="Times New Roman" panose="02020603050405020304" pitchFamily="18" charset="0"/>
                          <a:cs typeface="Times New Roman" panose="02020603050405020304" pitchFamily="18" charset="0"/>
                        </a:rPr>
                        <a:t>Mise à niveau </a:t>
                      </a:r>
                      <a:r>
                        <a:rPr lang="fr-FR" sz="1100" b="1" dirty="0" err="1">
                          <a:effectLst/>
                          <a:latin typeface="+mn-lt"/>
                          <a:ea typeface="Times New Roman" panose="02020603050405020304" pitchFamily="18" charset="0"/>
                          <a:cs typeface="Times New Roman" panose="02020603050405020304" pitchFamily="18" charset="0"/>
                        </a:rPr>
                        <a:t>Hotel</a:t>
                      </a:r>
                      <a:r>
                        <a:rPr lang="fr-FR" sz="1100" b="1"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gn="ctr">
                        <a:lnSpc>
                          <a:spcPct val="115000"/>
                        </a:lnSpc>
                      </a:pPr>
                      <a:r>
                        <a:rPr lang="fr-FR" sz="1100" dirty="0" err="1">
                          <a:effectLst/>
                          <a:latin typeface="+mn-lt"/>
                          <a:ea typeface="Times New Roman" panose="02020603050405020304" pitchFamily="18" charset="0"/>
                          <a:cs typeface="Times New Roman" panose="02020603050405020304" pitchFamily="18" charset="0"/>
                        </a:rPr>
                        <a:t>Hotellerie</a:t>
                      </a:r>
                      <a:r>
                        <a:rPr lang="fr-FR" sz="1100"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Lycée Polyvalent Escoffier - Nouméa</a:t>
                      </a:r>
                    </a:p>
                  </a:txBody>
                  <a:tcPr marL="37762" marR="37762" marT="37762" marB="37762"/>
                </a:tc>
                <a:tc>
                  <a:txBody>
                    <a:bodyPr/>
                    <a:lstStyle/>
                    <a:p>
                      <a:pPr algn="ctr">
                        <a:lnSpc>
                          <a:spcPct val="115000"/>
                        </a:lnSpc>
                      </a:pPr>
                      <a:r>
                        <a:rPr lang="fr-FR" sz="1200" dirty="0">
                          <a:effectLst/>
                          <a:latin typeface="+mn-lt"/>
                          <a:ea typeface="Times New Roman" panose="02020603050405020304" pitchFamily="18" charset="0"/>
                          <a:cs typeface="Times New Roman" panose="02020603050405020304" pitchFamily="18" charset="0"/>
                        </a:rPr>
                        <a:t>15</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153678770"/>
                  </a:ext>
                </a:extLst>
              </a:tr>
              <a:tr h="420329">
                <a:tc>
                  <a:txBody>
                    <a:bodyPr/>
                    <a:lstStyle/>
                    <a:p>
                      <a:pPr>
                        <a:lnSpc>
                          <a:spcPct val="115000"/>
                        </a:lnSpc>
                      </a:pPr>
                      <a:r>
                        <a:rPr lang="fr-FR" sz="1100" b="1" dirty="0">
                          <a:effectLst/>
                          <a:latin typeface="+mn-lt"/>
                          <a:ea typeface="Times New Roman" panose="02020603050405020304" pitchFamily="18" charset="0"/>
                          <a:cs typeface="Times New Roman" panose="02020603050405020304" pitchFamily="18" charset="0"/>
                        </a:rPr>
                        <a:t>Mise à niveau </a:t>
                      </a:r>
                      <a:r>
                        <a:rPr lang="fr-FR" sz="1100" b="1" dirty="0" err="1">
                          <a:effectLst/>
                          <a:latin typeface="+mn-lt"/>
                          <a:ea typeface="Times New Roman" panose="02020603050405020304" pitchFamily="18" charset="0"/>
                          <a:cs typeface="Times New Roman" panose="02020603050405020304" pitchFamily="18" charset="0"/>
                        </a:rPr>
                        <a:t>Hotel</a:t>
                      </a:r>
                      <a:r>
                        <a:rPr lang="fr-FR" sz="1100" b="1"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gn="ctr">
                        <a:lnSpc>
                          <a:spcPct val="115000"/>
                        </a:lnSpc>
                      </a:pPr>
                      <a:r>
                        <a:rPr lang="fr-FR" sz="1100" dirty="0" err="1">
                          <a:effectLst/>
                          <a:latin typeface="+mn-lt"/>
                          <a:ea typeface="Times New Roman" panose="02020603050405020304" pitchFamily="18" charset="0"/>
                          <a:cs typeface="Times New Roman" panose="02020603050405020304" pitchFamily="18" charset="0"/>
                        </a:rPr>
                        <a:t>Hotellerie</a:t>
                      </a:r>
                      <a:r>
                        <a:rPr lang="fr-FR" sz="1100"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Lycée Professionnel Jean XXIII - </a:t>
                      </a:r>
                      <a:r>
                        <a:rPr lang="fr-FR" sz="1100" dirty="0" err="1">
                          <a:effectLst/>
                          <a:latin typeface="+mn-lt"/>
                          <a:ea typeface="Times New Roman" panose="02020603050405020304" pitchFamily="18" charset="0"/>
                          <a:cs typeface="Times New Roman" panose="02020603050405020304" pitchFamily="18" charset="0"/>
                        </a:rPr>
                        <a:t>Païta</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latin typeface="+mn-lt"/>
                          <a:ea typeface="Times New Roman" panose="02020603050405020304" pitchFamily="18" charset="0"/>
                          <a:cs typeface="Times New Roman" panose="02020603050405020304" pitchFamily="18" charset="0"/>
                        </a:rPr>
                        <a:t>15</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819458670"/>
                  </a:ext>
                </a:extLst>
              </a:tr>
            </a:tbl>
          </a:graphicData>
        </a:graphic>
      </p:graphicFrame>
      <p:sp>
        <p:nvSpPr>
          <p:cNvPr id="8" name="ZoneTexte 7">
            <a:extLst>
              <a:ext uri="{FF2B5EF4-FFF2-40B4-BE49-F238E27FC236}">
                <a16:creationId xmlns:a16="http://schemas.microsoft.com/office/drawing/2014/main" xmlns="" id="{636405B5-CB90-43D1-B3E7-B895058CABC6}"/>
              </a:ext>
            </a:extLst>
          </p:cNvPr>
          <p:cNvSpPr txBox="1"/>
          <p:nvPr/>
        </p:nvSpPr>
        <p:spPr>
          <a:xfrm>
            <a:off x="223782" y="1758537"/>
            <a:ext cx="9078480" cy="830997"/>
          </a:xfrm>
          <a:prstGeom prst="rect">
            <a:avLst/>
          </a:prstGeom>
          <a:noFill/>
        </p:spPr>
        <p:txBody>
          <a:bodyPr wrap="square" rtlCol="0">
            <a:spAutoFit/>
          </a:bodyPr>
          <a:lstStyle/>
          <a:p>
            <a:pPr algn="ctr"/>
            <a:r>
              <a:rPr lang="fr-FR" sz="2400" dirty="0">
                <a:effectLst/>
              </a:rPr>
              <a:t>Proposition de fermeture des deux mises à niveau en hôtellerie-restauration du territoire</a:t>
            </a:r>
            <a:endParaRPr lang="fr-FR" dirty="0"/>
          </a:p>
        </p:txBody>
      </p:sp>
      <p:graphicFrame>
        <p:nvGraphicFramePr>
          <p:cNvPr id="10" name="Tableau 9">
            <a:extLst>
              <a:ext uri="{FF2B5EF4-FFF2-40B4-BE49-F238E27FC236}">
                <a16:creationId xmlns:a16="http://schemas.microsoft.com/office/drawing/2014/main" xmlns="" id="{908778AA-A044-1441-E1F3-5E30ED9A2198}"/>
              </a:ext>
            </a:extLst>
          </p:cNvPr>
          <p:cNvGraphicFramePr>
            <a:graphicFrameLocks noGrp="1"/>
          </p:cNvGraphicFramePr>
          <p:nvPr>
            <p:extLst>
              <p:ext uri="{D42A27DB-BD31-4B8C-83A1-F6EECF244321}">
                <p14:modId xmlns:p14="http://schemas.microsoft.com/office/powerpoint/2010/main" val="2347342526"/>
              </p:ext>
            </p:extLst>
          </p:nvPr>
        </p:nvGraphicFramePr>
        <p:xfrm>
          <a:off x="5195431" y="4500868"/>
          <a:ext cx="4323377" cy="1877132"/>
        </p:xfrm>
        <a:graphic>
          <a:graphicData uri="http://schemas.openxmlformats.org/drawingml/2006/table">
            <a:tbl>
              <a:tblPr>
                <a:tableStyleId>{5C22544A-7EE6-4342-B048-85BDC9FD1C3A}</a:tableStyleId>
              </a:tblPr>
              <a:tblGrid>
                <a:gridCol w="838681">
                  <a:extLst>
                    <a:ext uri="{9D8B030D-6E8A-4147-A177-3AD203B41FA5}">
                      <a16:colId xmlns:a16="http://schemas.microsoft.com/office/drawing/2014/main" xmlns="" val="1040453502"/>
                    </a:ext>
                  </a:extLst>
                </a:gridCol>
                <a:gridCol w="610619">
                  <a:extLst>
                    <a:ext uri="{9D8B030D-6E8A-4147-A177-3AD203B41FA5}">
                      <a16:colId xmlns:a16="http://schemas.microsoft.com/office/drawing/2014/main" xmlns="" val="209067398"/>
                    </a:ext>
                  </a:extLst>
                </a:gridCol>
                <a:gridCol w="610619">
                  <a:extLst>
                    <a:ext uri="{9D8B030D-6E8A-4147-A177-3AD203B41FA5}">
                      <a16:colId xmlns:a16="http://schemas.microsoft.com/office/drawing/2014/main" xmlns="" val="2425756236"/>
                    </a:ext>
                  </a:extLst>
                </a:gridCol>
                <a:gridCol w="610619">
                  <a:extLst>
                    <a:ext uri="{9D8B030D-6E8A-4147-A177-3AD203B41FA5}">
                      <a16:colId xmlns:a16="http://schemas.microsoft.com/office/drawing/2014/main" xmlns="" val="1656579012"/>
                    </a:ext>
                  </a:extLst>
                </a:gridCol>
                <a:gridCol w="610619">
                  <a:extLst>
                    <a:ext uri="{9D8B030D-6E8A-4147-A177-3AD203B41FA5}">
                      <a16:colId xmlns:a16="http://schemas.microsoft.com/office/drawing/2014/main" xmlns="" val="1451883847"/>
                    </a:ext>
                  </a:extLst>
                </a:gridCol>
                <a:gridCol w="1042220">
                  <a:extLst>
                    <a:ext uri="{9D8B030D-6E8A-4147-A177-3AD203B41FA5}">
                      <a16:colId xmlns:a16="http://schemas.microsoft.com/office/drawing/2014/main" xmlns="" val="3466397590"/>
                    </a:ext>
                  </a:extLst>
                </a:gridCol>
              </a:tblGrid>
              <a:tr h="187713">
                <a:tc gridSpan="5">
                  <a:txBody>
                    <a:bodyPr/>
                    <a:lstStyle/>
                    <a:p>
                      <a:pPr algn="ctr" fontAlgn="b"/>
                      <a:r>
                        <a:rPr lang="fr-FR" sz="1100" u="none" strike="noStrike" dirty="0">
                          <a:effectLst/>
                        </a:rPr>
                        <a:t>Suivi de cohorte</a:t>
                      </a:r>
                      <a:endParaRPr lang="fr-FR" sz="1100" b="0" i="0" u="none" strike="noStrike" dirty="0">
                        <a:solidFill>
                          <a:srgbClr val="000000"/>
                        </a:solidFill>
                        <a:effectLst/>
                        <a:latin typeface="Calibri" panose="020F0502020204030204" pitchFamily="34" charset="0"/>
                      </a:endParaRPr>
                    </a:p>
                  </a:txBody>
                  <a:tcPr marL="6257" marR="6257" marT="6257"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2614994462"/>
                  </a:ext>
                </a:extLst>
              </a:tr>
              <a:tr h="187713">
                <a:tc>
                  <a:txBody>
                    <a:bodyPr/>
                    <a:lstStyle/>
                    <a:p>
                      <a:pPr algn="ctr"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Pro</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Techno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général</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autres</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total</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3032982863"/>
                  </a:ext>
                </a:extLst>
              </a:tr>
              <a:tr h="187713">
                <a:tc>
                  <a:txBody>
                    <a:bodyPr/>
                    <a:lstStyle/>
                    <a:p>
                      <a:pPr algn="r" fontAlgn="b"/>
                      <a:r>
                        <a:rPr lang="fr-FR" sz="900" u="none" strike="noStrike">
                          <a:effectLst/>
                        </a:rPr>
                        <a:t>MAN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9</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tc>
                  <a:txBody>
                    <a:bodyPr/>
                    <a:lstStyle/>
                    <a:p>
                      <a:pPr algn="ctr" fontAlgn="b"/>
                      <a:r>
                        <a:rPr lang="fr-FR" sz="1100" u="none" strike="noStrike" dirty="0">
                          <a:effectLst/>
                        </a:rPr>
                        <a:t>0</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10</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extLst>
                  <a:ext uri="{0D108BD9-81ED-4DB2-BD59-A6C34878D82A}">
                    <a16:rowId xmlns:a16="http://schemas.microsoft.com/office/drawing/2014/main" xmlns="" val="1972460564"/>
                  </a:ext>
                </a:extLst>
              </a:tr>
              <a:tr h="281570">
                <a:tc>
                  <a:txBody>
                    <a:bodyPr/>
                    <a:lstStyle/>
                    <a:p>
                      <a:pPr algn="r" fontAlgn="b"/>
                      <a:r>
                        <a:rPr lang="fr-FR" sz="900" u="none" strike="noStrike">
                          <a:effectLst/>
                        </a:rPr>
                        <a:t>Année 1 STS 2023</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4062130730"/>
                  </a:ext>
                </a:extLst>
              </a:tr>
              <a:tr h="281570">
                <a:tc>
                  <a:txBody>
                    <a:bodyPr/>
                    <a:lstStyle/>
                    <a:p>
                      <a:pPr algn="r" fontAlgn="b"/>
                      <a:r>
                        <a:rPr lang="fr-FR" sz="900" u="none" strike="noStrike">
                          <a:effectLst/>
                        </a:rPr>
                        <a:t>Année 2 STS 2024</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1285586819"/>
                  </a:ext>
                </a:extLst>
              </a:tr>
              <a:tr h="187713">
                <a:tc>
                  <a:txBody>
                    <a:bodyPr/>
                    <a:lstStyle/>
                    <a:p>
                      <a:pPr algn="r" fontAlgn="b"/>
                      <a:r>
                        <a:rPr lang="fr-FR" sz="900" u="none" strike="noStrike">
                          <a:effectLst/>
                        </a:rPr>
                        <a:t>MAN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11</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0</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13</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extLst>
                  <a:ext uri="{0D108BD9-81ED-4DB2-BD59-A6C34878D82A}">
                    <a16:rowId xmlns:a16="http://schemas.microsoft.com/office/drawing/2014/main" xmlns="" val="1040619242"/>
                  </a:ext>
                </a:extLst>
              </a:tr>
              <a:tr h="281570">
                <a:tc>
                  <a:txBody>
                    <a:bodyPr/>
                    <a:lstStyle/>
                    <a:p>
                      <a:pPr algn="r" fontAlgn="b"/>
                      <a:r>
                        <a:rPr lang="fr-FR" sz="900" u="none" strike="noStrike">
                          <a:effectLst/>
                        </a:rPr>
                        <a:t>Année 1 STS 2023</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2396784001"/>
                  </a:ext>
                </a:extLst>
              </a:tr>
              <a:tr h="281570">
                <a:tc>
                  <a:txBody>
                    <a:bodyPr/>
                    <a:lstStyle/>
                    <a:p>
                      <a:pPr algn="r" fontAlgn="b"/>
                      <a:r>
                        <a:rPr lang="fr-FR" sz="900" u="none" strike="noStrike">
                          <a:effectLst/>
                        </a:rPr>
                        <a:t>Année 2 STS 2024</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945613146"/>
                  </a:ext>
                </a:extLst>
              </a:tr>
            </a:tbl>
          </a:graphicData>
        </a:graphic>
      </p:graphicFrame>
      <p:sp>
        <p:nvSpPr>
          <p:cNvPr id="11" name="ZoneTexte 10">
            <a:extLst>
              <a:ext uri="{FF2B5EF4-FFF2-40B4-BE49-F238E27FC236}">
                <a16:creationId xmlns:a16="http://schemas.microsoft.com/office/drawing/2014/main" xmlns="" id="{991364B6-ADCF-D951-F37D-59D8DBD3554F}"/>
              </a:ext>
            </a:extLst>
          </p:cNvPr>
          <p:cNvSpPr txBox="1"/>
          <p:nvPr/>
        </p:nvSpPr>
        <p:spPr>
          <a:xfrm rot="21084846">
            <a:off x="189984" y="4436733"/>
            <a:ext cx="3347220" cy="1477328"/>
          </a:xfrm>
          <a:prstGeom prst="rect">
            <a:avLst/>
          </a:prstGeom>
          <a:solidFill>
            <a:schemeClr val="bg2">
              <a:lumMod val="20000"/>
              <a:lumOff val="80000"/>
            </a:schemeClr>
          </a:solidFill>
        </p:spPr>
        <p:txBody>
          <a:bodyPr wrap="square" rtlCol="0">
            <a:spAutoFit/>
          </a:bodyPr>
          <a:lstStyle/>
          <a:p>
            <a:r>
              <a:rPr lang="fr-FR" dirty="0">
                <a:effectLst/>
              </a:rPr>
              <a:t>Rappel : </a:t>
            </a:r>
          </a:p>
          <a:p>
            <a:r>
              <a:rPr lang="fr-FR" dirty="0">
                <a:effectLst/>
              </a:rPr>
              <a:t>rôle des MAN en MHR</a:t>
            </a:r>
          </a:p>
          <a:p>
            <a:r>
              <a:rPr lang="fr-FR" dirty="0"/>
              <a:t>Voie technologique</a:t>
            </a:r>
          </a:p>
          <a:p>
            <a:r>
              <a:rPr lang="fr-FR" dirty="0"/>
              <a:t>Effectifs MHR en pré-bac : 120 élèves/45 places STS</a:t>
            </a:r>
          </a:p>
        </p:txBody>
      </p:sp>
      <p:graphicFrame>
        <p:nvGraphicFramePr>
          <p:cNvPr id="12" name="Tableau 12">
            <a:extLst>
              <a:ext uri="{FF2B5EF4-FFF2-40B4-BE49-F238E27FC236}">
                <a16:creationId xmlns:a16="http://schemas.microsoft.com/office/drawing/2014/main" xmlns="" id="{78525815-5363-FA73-4B9B-66324B48AA2E}"/>
              </a:ext>
            </a:extLst>
          </p:cNvPr>
          <p:cNvGraphicFramePr>
            <a:graphicFrameLocks noGrp="1"/>
          </p:cNvGraphicFramePr>
          <p:nvPr>
            <p:extLst>
              <p:ext uri="{D42A27DB-BD31-4B8C-83A1-F6EECF244321}">
                <p14:modId xmlns:p14="http://schemas.microsoft.com/office/powerpoint/2010/main" val="1245189613"/>
              </p:ext>
            </p:extLst>
          </p:nvPr>
        </p:nvGraphicFramePr>
        <p:xfrm>
          <a:off x="3933518" y="4869160"/>
          <a:ext cx="1285776" cy="1508840"/>
        </p:xfrm>
        <a:graphic>
          <a:graphicData uri="http://schemas.openxmlformats.org/drawingml/2006/table">
            <a:tbl>
              <a:tblPr firstRow="1" bandRow="1">
                <a:tableStyleId>{5C22544A-7EE6-4342-B048-85BDC9FD1C3A}</a:tableStyleId>
              </a:tblPr>
              <a:tblGrid>
                <a:gridCol w="1285776">
                  <a:extLst>
                    <a:ext uri="{9D8B030D-6E8A-4147-A177-3AD203B41FA5}">
                      <a16:colId xmlns:a16="http://schemas.microsoft.com/office/drawing/2014/main" xmlns="" val="481258071"/>
                    </a:ext>
                  </a:extLst>
                </a:gridCol>
              </a:tblGrid>
              <a:tr h="792600">
                <a:tc>
                  <a:txBody>
                    <a:bodyPr/>
                    <a:lstStyle/>
                    <a:p>
                      <a:r>
                        <a:rPr lang="fr-FR" dirty="0"/>
                        <a:t>Escoffier</a:t>
                      </a:r>
                    </a:p>
                  </a:txBody>
                  <a:tcPr/>
                </a:tc>
                <a:extLst>
                  <a:ext uri="{0D108BD9-81ED-4DB2-BD59-A6C34878D82A}">
                    <a16:rowId xmlns:a16="http://schemas.microsoft.com/office/drawing/2014/main" xmlns="" val="3972120727"/>
                  </a:ext>
                </a:extLst>
              </a:tr>
              <a:tr h="716240">
                <a:tc>
                  <a:txBody>
                    <a:bodyPr/>
                    <a:lstStyle/>
                    <a:p>
                      <a:r>
                        <a:rPr lang="fr-FR" dirty="0"/>
                        <a:t>Jean XXIII</a:t>
                      </a:r>
                    </a:p>
                  </a:txBody>
                  <a:tcPr/>
                </a:tc>
                <a:extLst>
                  <a:ext uri="{0D108BD9-81ED-4DB2-BD59-A6C34878D82A}">
                    <a16:rowId xmlns:a16="http://schemas.microsoft.com/office/drawing/2014/main" xmlns="" val="4040637898"/>
                  </a:ext>
                </a:extLst>
              </a:tr>
            </a:tbl>
          </a:graphicData>
        </a:graphic>
      </p:graphicFrame>
    </p:spTree>
    <p:extLst>
      <p:ext uri="{BB962C8B-B14F-4D97-AF65-F5344CB8AC3E}">
        <p14:creationId xmlns:p14="http://schemas.microsoft.com/office/powerpoint/2010/main" val="2962059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18</a:t>
            </a:fld>
            <a:endParaRPr lang="fr-FR" dirty="0"/>
          </a:p>
        </p:txBody>
      </p:sp>
      <p:graphicFrame>
        <p:nvGraphicFramePr>
          <p:cNvPr id="7" name="Tableau 6">
            <a:extLst>
              <a:ext uri="{FF2B5EF4-FFF2-40B4-BE49-F238E27FC236}">
                <a16:creationId xmlns:a16="http://schemas.microsoft.com/office/drawing/2014/main" xmlns="" id="{D2F0BD7D-1F1E-46C7-90FC-2A731C052EE5}"/>
              </a:ext>
            </a:extLst>
          </p:cNvPr>
          <p:cNvGraphicFramePr>
            <a:graphicFrameLocks noGrp="1"/>
          </p:cNvGraphicFramePr>
          <p:nvPr>
            <p:extLst>
              <p:ext uri="{D42A27DB-BD31-4B8C-83A1-F6EECF244321}">
                <p14:modId xmlns:p14="http://schemas.microsoft.com/office/powerpoint/2010/main" val="4009417146"/>
              </p:ext>
            </p:extLst>
          </p:nvPr>
        </p:nvGraphicFramePr>
        <p:xfrm>
          <a:off x="248081" y="3717032"/>
          <a:ext cx="9577064" cy="1693336"/>
        </p:xfrm>
        <a:graphic>
          <a:graphicData uri="http://schemas.openxmlformats.org/drawingml/2006/table">
            <a:tbl>
              <a:tblPr firstRow="1" firstCol="1" bandRow="1">
                <a:tableStyleId>{5C22544A-7EE6-4342-B048-85BDC9FD1C3A}</a:tableStyleId>
              </a:tblPr>
              <a:tblGrid>
                <a:gridCol w="3749888">
                  <a:extLst>
                    <a:ext uri="{9D8B030D-6E8A-4147-A177-3AD203B41FA5}">
                      <a16:colId xmlns:a16="http://schemas.microsoft.com/office/drawing/2014/main" xmlns="" val="2044950775"/>
                    </a:ext>
                  </a:extLst>
                </a:gridCol>
                <a:gridCol w="1296144">
                  <a:extLst>
                    <a:ext uri="{9D8B030D-6E8A-4147-A177-3AD203B41FA5}">
                      <a16:colId xmlns:a16="http://schemas.microsoft.com/office/drawing/2014/main" xmlns="" val="2141478341"/>
                    </a:ext>
                  </a:extLst>
                </a:gridCol>
                <a:gridCol w="2520280">
                  <a:extLst>
                    <a:ext uri="{9D8B030D-6E8A-4147-A177-3AD203B41FA5}">
                      <a16:colId xmlns:a16="http://schemas.microsoft.com/office/drawing/2014/main" xmlns="" val="1535499716"/>
                    </a:ext>
                  </a:extLst>
                </a:gridCol>
                <a:gridCol w="792088">
                  <a:extLst>
                    <a:ext uri="{9D8B030D-6E8A-4147-A177-3AD203B41FA5}">
                      <a16:colId xmlns:a16="http://schemas.microsoft.com/office/drawing/2014/main" xmlns="" val="1810865641"/>
                    </a:ext>
                  </a:extLst>
                </a:gridCol>
                <a:gridCol w="1218664">
                  <a:extLst>
                    <a:ext uri="{9D8B030D-6E8A-4147-A177-3AD203B41FA5}">
                      <a16:colId xmlns:a16="http://schemas.microsoft.com/office/drawing/2014/main" xmlns="" val="1146804341"/>
                    </a:ext>
                  </a:extLst>
                </a:gridCol>
              </a:tblGrid>
              <a:tr h="401866">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0828811"/>
                  </a:ext>
                </a:extLst>
              </a:tr>
              <a:tr h="420329">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CAP Maçon</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ALP </a:t>
                      </a:r>
                      <a:r>
                        <a:rPr lang="fr-FR" sz="1600" dirty="0" err="1">
                          <a:effectLst/>
                          <a:latin typeface="+mn-lt"/>
                          <a:ea typeface="Times New Roman" panose="02020603050405020304" pitchFamily="18" charset="0"/>
                          <a:cs typeface="Times New Roman" panose="02020603050405020304" pitchFamily="18" charset="0"/>
                        </a:rPr>
                        <a:t>Poindimié</a:t>
                      </a:r>
                      <a:r>
                        <a:rPr lang="fr-FR" sz="1600" dirty="0">
                          <a:effectLst/>
                          <a:latin typeface="+mn-lt"/>
                          <a:ea typeface="Times New Roman" panose="02020603050405020304" pitchFamily="18" charset="0"/>
                          <a:cs typeface="Times New Roman" panose="02020603050405020304" pitchFamily="18" charset="0"/>
                        </a:rPr>
                        <a:t> – Collège Vauthier</a:t>
                      </a:r>
                    </a:p>
                  </a:txBody>
                  <a:tcPr marL="37762" marR="37762" marT="37762" marB="37762"/>
                </a:tc>
                <a:tc>
                  <a:txBody>
                    <a:bodyPr/>
                    <a:lstStyle/>
                    <a:p>
                      <a:pPr algn="ctr">
                        <a:lnSpc>
                          <a:spcPct val="115000"/>
                        </a:lnSpc>
                      </a:pPr>
                      <a:r>
                        <a:rPr lang="fr-FR" sz="16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4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153678770"/>
                  </a:ext>
                </a:extLst>
              </a:tr>
              <a:tr h="420329">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CAP Maintenance des matériels option C Matériels d'espaces verts</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ALP </a:t>
                      </a:r>
                      <a:r>
                        <a:rPr lang="fr-FR" sz="1600" dirty="0" err="1">
                          <a:effectLst/>
                          <a:latin typeface="+mn-lt"/>
                          <a:ea typeface="Times New Roman" panose="02020603050405020304" pitchFamily="18" charset="0"/>
                          <a:cs typeface="Times New Roman" panose="02020603050405020304" pitchFamily="18" charset="0"/>
                        </a:rPr>
                        <a:t>Poindimié</a:t>
                      </a:r>
                      <a:r>
                        <a:rPr lang="fr-FR" sz="1600" dirty="0">
                          <a:effectLst/>
                          <a:latin typeface="+mn-lt"/>
                          <a:ea typeface="Times New Roman" panose="02020603050405020304" pitchFamily="18" charset="0"/>
                          <a:cs typeface="Times New Roman" panose="02020603050405020304" pitchFamily="18" charset="0"/>
                        </a:rPr>
                        <a:t> – Collège Vauthier</a:t>
                      </a:r>
                    </a:p>
                  </a:txBody>
                  <a:tcPr marL="37762" marR="37762" marT="37762" marB="37762"/>
                </a:tc>
                <a:tc>
                  <a:txBody>
                    <a:bodyPr/>
                    <a:lstStyle/>
                    <a:p>
                      <a:pPr algn="ctr">
                        <a:lnSpc>
                          <a:spcPct val="115000"/>
                        </a:lnSpc>
                      </a:pPr>
                      <a:r>
                        <a:rPr lang="fr-FR" sz="16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4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819458670"/>
                  </a:ext>
                </a:extLst>
              </a:tr>
            </a:tbl>
          </a:graphicData>
        </a:graphic>
      </p:graphicFrame>
      <p:sp>
        <p:nvSpPr>
          <p:cNvPr id="8" name="ZoneTexte 7">
            <a:extLst>
              <a:ext uri="{FF2B5EF4-FFF2-40B4-BE49-F238E27FC236}">
                <a16:creationId xmlns:a16="http://schemas.microsoft.com/office/drawing/2014/main" xmlns="" id="{636405B5-CB90-43D1-B3E7-B895058CABC6}"/>
              </a:ext>
            </a:extLst>
          </p:cNvPr>
          <p:cNvSpPr txBox="1"/>
          <p:nvPr/>
        </p:nvSpPr>
        <p:spPr>
          <a:xfrm>
            <a:off x="497373" y="3063813"/>
            <a:ext cx="9078480" cy="461665"/>
          </a:xfrm>
          <a:prstGeom prst="rect">
            <a:avLst/>
          </a:prstGeom>
          <a:noFill/>
        </p:spPr>
        <p:txBody>
          <a:bodyPr wrap="square" rtlCol="0">
            <a:spAutoFit/>
          </a:bodyPr>
          <a:lstStyle/>
          <a:p>
            <a:pPr algn="ctr"/>
            <a:r>
              <a:rPr lang="fr-FR" sz="2400" dirty="0">
                <a:effectLst/>
              </a:rPr>
              <a:t>Proposition l’ALP de </a:t>
            </a:r>
            <a:r>
              <a:rPr lang="fr-FR" sz="2400" dirty="0" err="1">
                <a:effectLst/>
              </a:rPr>
              <a:t>Poindimié</a:t>
            </a:r>
            <a:endParaRPr lang="fr-FR" dirty="0"/>
          </a:p>
        </p:txBody>
      </p:sp>
      <p:graphicFrame>
        <p:nvGraphicFramePr>
          <p:cNvPr id="10" name="Tableau 9">
            <a:extLst>
              <a:ext uri="{FF2B5EF4-FFF2-40B4-BE49-F238E27FC236}">
                <a16:creationId xmlns:a16="http://schemas.microsoft.com/office/drawing/2014/main" xmlns="" id="{0B898E6C-A129-4FFE-89FC-3F55A0B6A0E1}"/>
              </a:ext>
            </a:extLst>
          </p:cNvPr>
          <p:cNvGraphicFramePr>
            <a:graphicFrameLocks noGrp="1"/>
          </p:cNvGraphicFramePr>
          <p:nvPr>
            <p:extLst>
              <p:ext uri="{D42A27DB-BD31-4B8C-83A1-F6EECF244321}">
                <p14:modId xmlns:p14="http://schemas.microsoft.com/office/powerpoint/2010/main" val="3117676941"/>
              </p:ext>
            </p:extLst>
          </p:nvPr>
        </p:nvGraphicFramePr>
        <p:xfrm>
          <a:off x="248081" y="5538042"/>
          <a:ext cx="9577064" cy="840953"/>
        </p:xfrm>
        <a:graphic>
          <a:graphicData uri="http://schemas.openxmlformats.org/drawingml/2006/table">
            <a:tbl>
              <a:tblPr firstRow="1" firstCol="1" bandRow="1">
                <a:tableStyleId>{5C22544A-7EE6-4342-B048-85BDC9FD1C3A}</a:tableStyleId>
              </a:tblPr>
              <a:tblGrid>
                <a:gridCol w="3749888">
                  <a:extLst>
                    <a:ext uri="{9D8B030D-6E8A-4147-A177-3AD203B41FA5}">
                      <a16:colId xmlns:a16="http://schemas.microsoft.com/office/drawing/2014/main" xmlns="" val="2044950775"/>
                    </a:ext>
                  </a:extLst>
                </a:gridCol>
                <a:gridCol w="1296144">
                  <a:extLst>
                    <a:ext uri="{9D8B030D-6E8A-4147-A177-3AD203B41FA5}">
                      <a16:colId xmlns:a16="http://schemas.microsoft.com/office/drawing/2014/main" xmlns="" val="2141478341"/>
                    </a:ext>
                  </a:extLst>
                </a:gridCol>
                <a:gridCol w="2520280">
                  <a:extLst>
                    <a:ext uri="{9D8B030D-6E8A-4147-A177-3AD203B41FA5}">
                      <a16:colId xmlns:a16="http://schemas.microsoft.com/office/drawing/2014/main" xmlns="" val="1535499716"/>
                    </a:ext>
                  </a:extLst>
                </a:gridCol>
                <a:gridCol w="792088">
                  <a:extLst>
                    <a:ext uri="{9D8B030D-6E8A-4147-A177-3AD203B41FA5}">
                      <a16:colId xmlns:a16="http://schemas.microsoft.com/office/drawing/2014/main" xmlns="" val="1810865641"/>
                    </a:ext>
                  </a:extLst>
                </a:gridCol>
                <a:gridCol w="1218664">
                  <a:extLst>
                    <a:ext uri="{9D8B030D-6E8A-4147-A177-3AD203B41FA5}">
                      <a16:colId xmlns:a16="http://schemas.microsoft.com/office/drawing/2014/main" xmlns="" val="1146804341"/>
                    </a:ext>
                  </a:extLst>
                </a:gridCol>
              </a:tblGrid>
              <a:tr h="401866">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0828811"/>
                  </a:ext>
                </a:extLst>
              </a:tr>
              <a:tr h="420329">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CAP Maçon</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ALP  – Collège Koumac</a:t>
                      </a:r>
                    </a:p>
                  </a:txBody>
                  <a:tcPr marL="37762" marR="37762" marT="37762" marB="37762"/>
                </a:tc>
                <a:tc>
                  <a:txBody>
                    <a:bodyPr/>
                    <a:lstStyle/>
                    <a:p>
                      <a:pPr algn="ctr">
                        <a:lnSpc>
                          <a:spcPct val="115000"/>
                        </a:lnSpc>
                      </a:pPr>
                      <a:r>
                        <a:rPr lang="fr-FR" sz="16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400" dirty="0">
                          <a:effectLst/>
                          <a:latin typeface="+mn-lt"/>
                          <a:ea typeface="Times New Roman" panose="02020603050405020304" pitchFamily="18" charset="0"/>
                          <a:cs typeface="Times New Roman" panose="02020603050405020304" pitchFamily="18" charset="0"/>
                        </a:rPr>
                        <a:t>Ouverture</a:t>
                      </a:r>
                    </a:p>
                  </a:txBody>
                  <a:tcPr marL="0" marR="0" marT="0" marB="0"/>
                </a:tc>
                <a:extLst>
                  <a:ext uri="{0D108BD9-81ED-4DB2-BD59-A6C34878D82A}">
                    <a16:rowId xmlns:a16="http://schemas.microsoft.com/office/drawing/2014/main" xmlns="" val="2153678770"/>
                  </a:ext>
                </a:extLst>
              </a:tr>
            </a:tbl>
          </a:graphicData>
        </a:graphic>
      </p:graphicFrame>
      <p:sp>
        <p:nvSpPr>
          <p:cNvPr id="12" name="ZoneTexte 11">
            <a:extLst>
              <a:ext uri="{FF2B5EF4-FFF2-40B4-BE49-F238E27FC236}">
                <a16:creationId xmlns:a16="http://schemas.microsoft.com/office/drawing/2014/main" xmlns="" id="{86744DB0-5BB4-D996-02A6-622CED2D6CE3}"/>
              </a:ext>
            </a:extLst>
          </p:cNvPr>
          <p:cNvSpPr txBox="1"/>
          <p:nvPr/>
        </p:nvSpPr>
        <p:spPr>
          <a:xfrm rot="21287405">
            <a:off x="3528462" y="325106"/>
            <a:ext cx="6087534" cy="1200329"/>
          </a:xfrm>
          <a:prstGeom prst="rect">
            <a:avLst/>
          </a:prstGeom>
          <a:solidFill>
            <a:schemeClr val="accent1">
              <a:lumMod val="10000"/>
              <a:lumOff val="90000"/>
            </a:schemeClr>
          </a:solidFill>
        </p:spPr>
        <p:txBody>
          <a:bodyPr wrap="square">
            <a:spAutoFit/>
          </a:bodyPr>
          <a:lstStyle/>
          <a:p>
            <a:r>
              <a:rPr lang="fr-FR" dirty="0"/>
              <a:t>ALEP (14 à 16 ans) avec un enseignement pratique et polyvalent tourné vers les besoins et les activités des populations locales =&gt; agent de développement des activités locales</a:t>
            </a:r>
          </a:p>
        </p:txBody>
      </p:sp>
      <p:sp>
        <p:nvSpPr>
          <p:cNvPr id="13" name="ZoneTexte 12">
            <a:extLst>
              <a:ext uri="{FF2B5EF4-FFF2-40B4-BE49-F238E27FC236}">
                <a16:creationId xmlns:a16="http://schemas.microsoft.com/office/drawing/2014/main" xmlns="" id="{0D6C7943-B893-1994-B07D-17C735EC1D64}"/>
              </a:ext>
            </a:extLst>
          </p:cNvPr>
          <p:cNvSpPr txBox="1"/>
          <p:nvPr/>
        </p:nvSpPr>
        <p:spPr>
          <a:xfrm>
            <a:off x="195000" y="1973021"/>
            <a:ext cx="4480693" cy="369332"/>
          </a:xfrm>
          <a:prstGeom prst="rect">
            <a:avLst/>
          </a:prstGeom>
          <a:solidFill>
            <a:schemeClr val="bg2">
              <a:lumMod val="20000"/>
              <a:lumOff val="80000"/>
            </a:schemeClr>
          </a:solidFill>
        </p:spPr>
        <p:txBody>
          <a:bodyPr wrap="square">
            <a:spAutoFit/>
          </a:bodyPr>
          <a:lstStyle/>
          <a:p>
            <a:r>
              <a:rPr lang="fr-FR" dirty="0"/>
              <a:t>Puis les ALP =&gt; CAP des lycées pro </a:t>
            </a:r>
          </a:p>
        </p:txBody>
      </p:sp>
      <p:sp>
        <p:nvSpPr>
          <p:cNvPr id="14" name="ZoneTexte 13">
            <a:extLst>
              <a:ext uri="{FF2B5EF4-FFF2-40B4-BE49-F238E27FC236}">
                <a16:creationId xmlns:a16="http://schemas.microsoft.com/office/drawing/2014/main" xmlns="" id="{F591DBAC-1087-0767-80FC-BE961E4D1374}"/>
              </a:ext>
            </a:extLst>
          </p:cNvPr>
          <p:cNvSpPr txBox="1"/>
          <p:nvPr/>
        </p:nvSpPr>
        <p:spPr>
          <a:xfrm>
            <a:off x="4739375" y="1973021"/>
            <a:ext cx="4971625" cy="369332"/>
          </a:xfrm>
          <a:prstGeom prst="rect">
            <a:avLst/>
          </a:prstGeom>
          <a:solidFill>
            <a:schemeClr val="bg2">
              <a:lumMod val="20000"/>
              <a:lumOff val="80000"/>
            </a:schemeClr>
          </a:solidFill>
        </p:spPr>
        <p:txBody>
          <a:bodyPr wrap="square">
            <a:spAutoFit/>
          </a:bodyPr>
          <a:lstStyle/>
          <a:p>
            <a:r>
              <a:rPr lang="fr-FR" dirty="0"/>
              <a:t>Les lycées se rapprochent des populations</a:t>
            </a:r>
          </a:p>
        </p:txBody>
      </p:sp>
      <p:sp>
        <p:nvSpPr>
          <p:cNvPr id="15" name="ZoneTexte 14">
            <a:extLst>
              <a:ext uri="{FF2B5EF4-FFF2-40B4-BE49-F238E27FC236}">
                <a16:creationId xmlns:a16="http://schemas.microsoft.com/office/drawing/2014/main" xmlns="" id="{7FCA314C-A220-AC41-3093-A5B0B205A72A}"/>
              </a:ext>
            </a:extLst>
          </p:cNvPr>
          <p:cNvSpPr txBox="1"/>
          <p:nvPr/>
        </p:nvSpPr>
        <p:spPr>
          <a:xfrm>
            <a:off x="1616233" y="2502927"/>
            <a:ext cx="6840760" cy="369332"/>
          </a:xfrm>
          <a:prstGeom prst="rect">
            <a:avLst/>
          </a:prstGeom>
          <a:solidFill>
            <a:schemeClr val="bg2">
              <a:lumMod val="20000"/>
              <a:lumOff val="80000"/>
            </a:schemeClr>
          </a:solidFill>
        </p:spPr>
        <p:txBody>
          <a:bodyPr wrap="square">
            <a:spAutoFit/>
          </a:bodyPr>
          <a:lstStyle/>
          <a:p>
            <a:r>
              <a:rPr lang="fr-FR" dirty="0"/>
              <a:t>Pb mobilité géographique ? Décroissance des effectifs </a:t>
            </a:r>
          </a:p>
        </p:txBody>
      </p:sp>
      <p:sp>
        <p:nvSpPr>
          <p:cNvPr id="16" name="ZoneTexte 15">
            <a:extLst>
              <a:ext uri="{FF2B5EF4-FFF2-40B4-BE49-F238E27FC236}">
                <a16:creationId xmlns:a16="http://schemas.microsoft.com/office/drawing/2014/main" xmlns="" id="{A66CB89C-B19A-5EEE-F7E8-01632C7CF0C2}"/>
              </a:ext>
            </a:extLst>
          </p:cNvPr>
          <p:cNvSpPr txBox="1"/>
          <p:nvPr/>
        </p:nvSpPr>
        <p:spPr>
          <a:xfrm rot="20889849">
            <a:off x="7668145" y="2673758"/>
            <a:ext cx="1973105" cy="367067"/>
          </a:xfrm>
          <a:prstGeom prst="rect">
            <a:avLst/>
          </a:prstGeom>
          <a:solidFill>
            <a:schemeClr val="tx2">
              <a:lumMod val="20000"/>
              <a:lumOff val="80000"/>
            </a:schemeClr>
          </a:solidFill>
        </p:spPr>
        <p:txBody>
          <a:bodyPr wrap="square">
            <a:spAutoFit/>
          </a:bodyPr>
          <a:lstStyle/>
          <a:p>
            <a:r>
              <a:rPr lang="fr-FR" dirty="0"/>
              <a:t>Sauf à Koumac</a:t>
            </a:r>
          </a:p>
        </p:txBody>
      </p:sp>
    </p:spTree>
    <p:extLst>
      <p:ext uri="{BB962C8B-B14F-4D97-AF65-F5344CB8AC3E}">
        <p14:creationId xmlns:p14="http://schemas.microsoft.com/office/powerpoint/2010/main" val="2190129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19</a:t>
            </a:fld>
            <a:endParaRPr lang="fr-FR" dirty="0"/>
          </a:p>
        </p:txBody>
      </p:sp>
      <p:sp>
        <p:nvSpPr>
          <p:cNvPr id="6" name="ZoneTexte 5">
            <a:extLst>
              <a:ext uri="{FF2B5EF4-FFF2-40B4-BE49-F238E27FC236}">
                <a16:creationId xmlns:a16="http://schemas.microsoft.com/office/drawing/2014/main" xmlns="" id="{924DA325-9E8F-4A83-8230-D0F7AD29232A}"/>
              </a:ext>
            </a:extLst>
          </p:cNvPr>
          <p:cNvSpPr txBox="1"/>
          <p:nvPr/>
        </p:nvSpPr>
        <p:spPr>
          <a:xfrm rot="20662333">
            <a:off x="2385300" y="1089957"/>
            <a:ext cx="2735189" cy="369332"/>
          </a:xfrm>
          <a:prstGeom prst="rect">
            <a:avLst/>
          </a:prstGeom>
          <a:noFill/>
        </p:spPr>
        <p:txBody>
          <a:bodyPr wrap="square" rtlCol="0">
            <a:spAutoFit/>
          </a:bodyPr>
          <a:lstStyle/>
          <a:p>
            <a:r>
              <a:rPr lang="fr-FR" dirty="0"/>
              <a:t>Secteur PRODUCTION</a:t>
            </a:r>
          </a:p>
        </p:txBody>
      </p:sp>
      <p:graphicFrame>
        <p:nvGraphicFramePr>
          <p:cNvPr id="10" name="Tableau 9">
            <a:extLst>
              <a:ext uri="{FF2B5EF4-FFF2-40B4-BE49-F238E27FC236}">
                <a16:creationId xmlns:a16="http://schemas.microsoft.com/office/drawing/2014/main" xmlns="" id="{12FCD95B-428D-4F6E-B048-8F3A0AB2E772}"/>
              </a:ext>
            </a:extLst>
          </p:cNvPr>
          <p:cNvGraphicFramePr>
            <a:graphicFrameLocks noGrp="1"/>
          </p:cNvGraphicFramePr>
          <p:nvPr>
            <p:extLst>
              <p:ext uri="{D42A27DB-BD31-4B8C-83A1-F6EECF244321}">
                <p14:modId xmlns:p14="http://schemas.microsoft.com/office/powerpoint/2010/main" val="3883680797"/>
              </p:ext>
            </p:extLst>
          </p:nvPr>
        </p:nvGraphicFramePr>
        <p:xfrm>
          <a:off x="200601" y="1850567"/>
          <a:ext cx="9124946" cy="507899"/>
        </p:xfrm>
        <a:graphic>
          <a:graphicData uri="http://schemas.openxmlformats.org/drawingml/2006/table">
            <a:tbl>
              <a:tblPr/>
              <a:tblGrid>
                <a:gridCol w="1297005">
                  <a:extLst>
                    <a:ext uri="{9D8B030D-6E8A-4147-A177-3AD203B41FA5}">
                      <a16:colId xmlns:a16="http://schemas.microsoft.com/office/drawing/2014/main" xmlns="" val="2561800889"/>
                    </a:ext>
                  </a:extLst>
                </a:gridCol>
                <a:gridCol w="711631">
                  <a:extLst>
                    <a:ext uri="{9D8B030D-6E8A-4147-A177-3AD203B41FA5}">
                      <a16:colId xmlns:a16="http://schemas.microsoft.com/office/drawing/2014/main" xmlns="" val="3584681780"/>
                    </a:ext>
                  </a:extLst>
                </a:gridCol>
                <a:gridCol w="711631">
                  <a:extLst>
                    <a:ext uri="{9D8B030D-6E8A-4147-A177-3AD203B41FA5}">
                      <a16:colId xmlns:a16="http://schemas.microsoft.com/office/drawing/2014/main" xmlns="" val="2052433268"/>
                    </a:ext>
                  </a:extLst>
                </a:gridCol>
                <a:gridCol w="711631">
                  <a:extLst>
                    <a:ext uri="{9D8B030D-6E8A-4147-A177-3AD203B41FA5}">
                      <a16:colId xmlns:a16="http://schemas.microsoft.com/office/drawing/2014/main" xmlns="" val="3703667178"/>
                    </a:ext>
                  </a:extLst>
                </a:gridCol>
                <a:gridCol w="711631">
                  <a:extLst>
                    <a:ext uri="{9D8B030D-6E8A-4147-A177-3AD203B41FA5}">
                      <a16:colId xmlns:a16="http://schemas.microsoft.com/office/drawing/2014/main" xmlns="" val="846398093"/>
                    </a:ext>
                  </a:extLst>
                </a:gridCol>
                <a:gridCol w="711631">
                  <a:extLst>
                    <a:ext uri="{9D8B030D-6E8A-4147-A177-3AD203B41FA5}">
                      <a16:colId xmlns:a16="http://schemas.microsoft.com/office/drawing/2014/main" xmlns="" val="2790458464"/>
                    </a:ext>
                  </a:extLst>
                </a:gridCol>
                <a:gridCol w="711631">
                  <a:extLst>
                    <a:ext uri="{9D8B030D-6E8A-4147-A177-3AD203B41FA5}">
                      <a16:colId xmlns:a16="http://schemas.microsoft.com/office/drawing/2014/main" xmlns="" val="2413366802"/>
                    </a:ext>
                  </a:extLst>
                </a:gridCol>
                <a:gridCol w="711631">
                  <a:extLst>
                    <a:ext uri="{9D8B030D-6E8A-4147-A177-3AD203B41FA5}">
                      <a16:colId xmlns:a16="http://schemas.microsoft.com/office/drawing/2014/main" xmlns="" val="2487752611"/>
                    </a:ext>
                  </a:extLst>
                </a:gridCol>
                <a:gridCol w="711631">
                  <a:extLst>
                    <a:ext uri="{9D8B030D-6E8A-4147-A177-3AD203B41FA5}">
                      <a16:colId xmlns:a16="http://schemas.microsoft.com/office/drawing/2014/main" xmlns="" val="2791636353"/>
                    </a:ext>
                  </a:extLst>
                </a:gridCol>
                <a:gridCol w="711631">
                  <a:extLst>
                    <a:ext uri="{9D8B030D-6E8A-4147-A177-3AD203B41FA5}">
                      <a16:colId xmlns:a16="http://schemas.microsoft.com/office/drawing/2014/main" xmlns="" val="1522038254"/>
                    </a:ext>
                  </a:extLst>
                </a:gridCol>
                <a:gridCol w="711631">
                  <a:extLst>
                    <a:ext uri="{9D8B030D-6E8A-4147-A177-3AD203B41FA5}">
                      <a16:colId xmlns:a16="http://schemas.microsoft.com/office/drawing/2014/main" xmlns="" val="2444867914"/>
                    </a:ext>
                  </a:extLst>
                </a:gridCol>
                <a:gridCol w="711631">
                  <a:extLst>
                    <a:ext uri="{9D8B030D-6E8A-4147-A177-3AD203B41FA5}">
                      <a16:colId xmlns:a16="http://schemas.microsoft.com/office/drawing/2014/main" xmlns="" val="194050081"/>
                    </a:ext>
                  </a:extLst>
                </a:gridCol>
              </a:tblGrid>
              <a:tr h="284079">
                <a:tc>
                  <a:txBody>
                    <a:bodyPr/>
                    <a:lstStyle/>
                    <a:p>
                      <a:pPr algn="l" fontAlgn="ctr"/>
                      <a:endParaRPr lang="fr-FR" sz="900" b="0" i="0" u="none" strike="noStrike">
                        <a:solidFill>
                          <a:srgbClr val="000000"/>
                        </a:solidFill>
                        <a:effectLst/>
                        <a:latin typeface="Calibri" panose="020F0502020204030204" pitchFamily="34" charset="0"/>
                      </a:endParaRPr>
                    </a:p>
                  </a:txBody>
                  <a:tcPr marL="6887" marR="6887" marT="688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a:solidFill>
                            <a:srgbClr val="FFFFFF"/>
                          </a:solidFill>
                          <a:effectLst/>
                          <a:latin typeface="Calibri" panose="020F0502020204030204" pitchFamily="34" charset="0"/>
                        </a:rPr>
                        <a:t>2012</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2013</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2014</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2015</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2016</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2017</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2018</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2019</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2020</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2021</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100" b="1" i="0" u="none" strike="noStrike">
                          <a:solidFill>
                            <a:srgbClr val="FFFFFF"/>
                          </a:solidFill>
                          <a:effectLst/>
                          <a:latin typeface="Calibri" panose="020F0502020204030204" pitchFamily="34" charset="0"/>
                        </a:rPr>
                        <a:t>2022</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extLst>
                  <a:ext uri="{0D108BD9-81ED-4DB2-BD59-A6C34878D82A}">
                    <a16:rowId xmlns:a16="http://schemas.microsoft.com/office/drawing/2014/main" xmlns="" val="352255718"/>
                  </a:ext>
                </a:extLst>
              </a:tr>
              <a:tr h="223820">
                <a:tc>
                  <a:txBody>
                    <a:bodyPr/>
                    <a:lstStyle/>
                    <a:p>
                      <a:pPr algn="ctr" fontAlgn="ctr"/>
                      <a:r>
                        <a:rPr lang="fr-FR" sz="1100" b="1" i="0" u="none" strike="noStrike">
                          <a:solidFill>
                            <a:srgbClr val="FFFFFF"/>
                          </a:solidFill>
                          <a:effectLst/>
                          <a:latin typeface="Calibri" panose="020F0502020204030204" pitchFamily="34" charset="0"/>
                        </a:rPr>
                        <a:t>ALP de Poindimié</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6092"/>
                    </a:solidFill>
                  </a:tcPr>
                </a:tc>
                <a:tc>
                  <a:txBody>
                    <a:bodyPr/>
                    <a:lstStyle/>
                    <a:p>
                      <a:pPr algn="ctr" fontAlgn="ctr"/>
                      <a:r>
                        <a:rPr lang="fr-FR" sz="1000" b="0" i="0" u="none" strike="noStrike">
                          <a:solidFill>
                            <a:srgbClr val="000000"/>
                          </a:solidFill>
                          <a:effectLst/>
                          <a:latin typeface="Calibri" panose="020F0502020204030204" pitchFamily="34" charset="0"/>
                        </a:rPr>
                        <a:t>                81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74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51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39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55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55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49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39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31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35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dirty="0">
                          <a:solidFill>
                            <a:srgbClr val="000000"/>
                          </a:solidFill>
                          <a:effectLst/>
                          <a:latin typeface="Calibri" panose="020F0502020204030204" pitchFamily="34" charset="0"/>
                        </a:rPr>
                        <a:t>                26   </a:t>
                      </a:r>
                    </a:p>
                  </a:txBody>
                  <a:tcPr marL="6887" marR="6887" marT="6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0843123"/>
                  </a:ext>
                </a:extLst>
              </a:tr>
            </a:tbl>
          </a:graphicData>
        </a:graphic>
      </p:graphicFrame>
      <p:pic>
        <p:nvPicPr>
          <p:cNvPr id="12" name="Graphique 11">
            <a:extLst>
              <a:ext uri="{FF2B5EF4-FFF2-40B4-BE49-F238E27FC236}">
                <a16:creationId xmlns:a16="http://schemas.microsoft.com/office/drawing/2014/main" xmlns="" id="{51C97865-8B34-4D11-9B68-050C184B3B2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98951" y="2499527"/>
            <a:ext cx="9151207" cy="3161191"/>
          </a:xfrm>
          <a:prstGeom prst="rect">
            <a:avLst/>
          </a:prstGeom>
        </p:spPr>
      </p:pic>
      <p:sp>
        <p:nvSpPr>
          <p:cNvPr id="14" name="ZoneTexte 13">
            <a:extLst>
              <a:ext uri="{FF2B5EF4-FFF2-40B4-BE49-F238E27FC236}">
                <a16:creationId xmlns:a16="http://schemas.microsoft.com/office/drawing/2014/main" xmlns="" id="{67425EAF-0ED5-4B55-BF43-CD3BB228B949}"/>
              </a:ext>
            </a:extLst>
          </p:cNvPr>
          <p:cNvSpPr txBox="1"/>
          <p:nvPr/>
        </p:nvSpPr>
        <p:spPr>
          <a:xfrm>
            <a:off x="2864768" y="5801779"/>
            <a:ext cx="4959752" cy="276999"/>
          </a:xfrm>
          <a:prstGeom prst="rect">
            <a:avLst/>
          </a:prstGeom>
          <a:noFill/>
        </p:spPr>
        <p:txBody>
          <a:bodyPr wrap="square">
            <a:spAutoFit/>
          </a:bodyPr>
          <a:lstStyle/>
          <a:p>
            <a:r>
              <a:rPr lang="fr-FR" sz="1200" dirty="0"/>
              <a:t>Sources : Constat de rentrée - Scolarité SYSCA au 02 mars 2022</a:t>
            </a:r>
          </a:p>
        </p:txBody>
      </p:sp>
      <p:sp>
        <p:nvSpPr>
          <p:cNvPr id="11" name="ZoneTexte 10">
            <a:extLst>
              <a:ext uri="{FF2B5EF4-FFF2-40B4-BE49-F238E27FC236}">
                <a16:creationId xmlns:a16="http://schemas.microsoft.com/office/drawing/2014/main" xmlns="" id="{0E6784D5-FA73-DC49-4142-F70B8067CE01}"/>
              </a:ext>
            </a:extLst>
          </p:cNvPr>
          <p:cNvSpPr txBox="1"/>
          <p:nvPr/>
        </p:nvSpPr>
        <p:spPr>
          <a:xfrm>
            <a:off x="5344644" y="339753"/>
            <a:ext cx="4081792" cy="1200329"/>
          </a:xfrm>
          <a:prstGeom prst="rect">
            <a:avLst/>
          </a:prstGeom>
          <a:solidFill>
            <a:schemeClr val="bg2">
              <a:lumMod val="20000"/>
              <a:lumOff val="80000"/>
            </a:schemeClr>
          </a:solidFill>
        </p:spPr>
        <p:txBody>
          <a:bodyPr wrap="square" rtlCol="0">
            <a:spAutoFit/>
          </a:bodyPr>
          <a:lstStyle/>
          <a:p>
            <a:r>
              <a:rPr lang="fr-FR" dirty="0"/>
              <a:t>Effectifs en moyenne 2020-2022 : </a:t>
            </a:r>
          </a:p>
          <a:p>
            <a:r>
              <a:rPr lang="fr-FR" dirty="0"/>
              <a:t>2020 moins de 8 en moyenne</a:t>
            </a:r>
          </a:p>
          <a:p>
            <a:r>
              <a:rPr lang="fr-FR" dirty="0"/>
              <a:t>2021 moins de 9 en moyenne</a:t>
            </a:r>
          </a:p>
          <a:p>
            <a:r>
              <a:rPr lang="fr-FR" dirty="0"/>
              <a:t>2022 moins de 7 en moyenne</a:t>
            </a:r>
          </a:p>
        </p:txBody>
      </p:sp>
    </p:spTree>
    <p:extLst>
      <p:ext uri="{BB962C8B-B14F-4D97-AF65-F5344CB8AC3E}">
        <p14:creationId xmlns:p14="http://schemas.microsoft.com/office/powerpoint/2010/main" val="194381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6F9C32-BE68-4BD8-A217-B9B83C3C2DDC}"/>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96A537B9-C9C7-4B87-9652-3AB91D7B3172}"/>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08468F5F-FC80-4A2D-A66C-BA99D0DA4FCC}"/>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DDED23C1-715E-4799-86B1-BCA90AF7C1EA}"/>
              </a:ext>
            </a:extLst>
          </p:cNvPr>
          <p:cNvSpPr>
            <a:spLocks noGrp="1"/>
          </p:cNvSpPr>
          <p:nvPr>
            <p:ph type="sldNum" sz="quarter" idx="12"/>
          </p:nvPr>
        </p:nvSpPr>
        <p:spPr>
          <a:xfrm>
            <a:off x="6786000" y="6413170"/>
            <a:ext cx="1462500" cy="480000"/>
          </a:xfrm>
        </p:spPr>
        <p:txBody>
          <a:bodyPr/>
          <a:lstStyle/>
          <a:p>
            <a:fld id="{733122C9-A0B9-462F-8757-0847AD287B63}" type="slidenum">
              <a:rPr lang="fr-FR" sz="2000" smtClean="0"/>
              <a:pPr/>
              <a:t>2</a:t>
            </a:fld>
            <a:endParaRPr lang="fr-FR" sz="2000" dirty="0"/>
          </a:p>
        </p:txBody>
      </p:sp>
      <p:sp>
        <p:nvSpPr>
          <p:cNvPr id="6" name="ZoneTexte 5">
            <a:extLst>
              <a:ext uri="{FF2B5EF4-FFF2-40B4-BE49-F238E27FC236}">
                <a16:creationId xmlns:a16="http://schemas.microsoft.com/office/drawing/2014/main" xmlns="" id="{9A270511-8338-4140-9CD0-ACF5949000EF}"/>
              </a:ext>
            </a:extLst>
          </p:cNvPr>
          <p:cNvSpPr txBox="1"/>
          <p:nvPr/>
        </p:nvSpPr>
        <p:spPr>
          <a:xfrm>
            <a:off x="3209256" y="1041522"/>
            <a:ext cx="6696744" cy="830997"/>
          </a:xfrm>
          <a:prstGeom prst="rect">
            <a:avLst/>
          </a:prstGeom>
          <a:noFill/>
        </p:spPr>
        <p:txBody>
          <a:bodyPr wrap="square">
            <a:spAutoFit/>
          </a:bodyPr>
          <a:lstStyle/>
          <a:p>
            <a:r>
              <a:rPr lang="fr-FR" sz="2800" dirty="0">
                <a:latin typeface="Calibri" panose="020F0502020204030204" pitchFamily="34" charset="0"/>
                <a:cs typeface="Calibri" panose="020F0502020204030204" pitchFamily="34" charset="0"/>
              </a:rPr>
              <a:t>É</a:t>
            </a:r>
            <a:r>
              <a:rPr lang="fr-FR" sz="2800" dirty="0"/>
              <a:t>volution de la carte des formations</a:t>
            </a:r>
          </a:p>
          <a:p>
            <a:pPr algn="ctr"/>
            <a:r>
              <a:rPr lang="fr-FR" dirty="0"/>
              <a:t>(Formation initiale)</a:t>
            </a:r>
          </a:p>
        </p:txBody>
      </p:sp>
      <p:sp>
        <p:nvSpPr>
          <p:cNvPr id="7" name="ZoneTexte 6">
            <a:extLst>
              <a:ext uri="{FF2B5EF4-FFF2-40B4-BE49-F238E27FC236}">
                <a16:creationId xmlns:a16="http://schemas.microsoft.com/office/drawing/2014/main" xmlns="" id="{7E81FB07-2583-05DD-9D72-9E1CF973DAC8}"/>
              </a:ext>
            </a:extLst>
          </p:cNvPr>
          <p:cNvSpPr txBox="1"/>
          <p:nvPr/>
        </p:nvSpPr>
        <p:spPr>
          <a:xfrm>
            <a:off x="673338" y="1839414"/>
            <a:ext cx="8208912" cy="2739211"/>
          </a:xfrm>
          <a:prstGeom prst="rect">
            <a:avLst/>
          </a:prstGeom>
          <a:noFill/>
        </p:spPr>
        <p:txBody>
          <a:bodyPr wrap="square">
            <a:spAutoFit/>
          </a:bodyPr>
          <a:lstStyle/>
          <a:p>
            <a:pPr marL="285750" indent="-285750">
              <a:buFontTx/>
              <a:buChar char="-"/>
            </a:pPr>
            <a:r>
              <a:rPr lang="fr-FR" dirty="0">
                <a:latin typeface="Calibri" panose="020F0502020204030204" pitchFamily="34" charset="0"/>
                <a:cs typeface="Calibri" panose="020F0502020204030204" pitchFamily="34" charset="0"/>
              </a:rPr>
              <a:t>Voies</a:t>
            </a:r>
          </a:p>
          <a:p>
            <a:pPr marL="285750" indent="-285750">
              <a:buFontTx/>
              <a:buChar char="-"/>
            </a:pPr>
            <a:r>
              <a:rPr lang="fr-FR" dirty="0">
                <a:latin typeface="Calibri" panose="020F0502020204030204" pitchFamily="34" charset="0"/>
                <a:cs typeface="Calibri" panose="020F0502020204030204" pitchFamily="34" charset="0"/>
              </a:rPr>
              <a:t>Diplômes (certifications)</a:t>
            </a:r>
          </a:p>
          <a:p>
            <a:pPr marL="285750" indent="-285750">
              <a:buFontTx/>
              <a:buChar char="-"/>
            </a:pPr>
            <a:r>
              <a:rPr lang="fr-FR" dirty="0">
                <a:latin typeface="Calibri" panose="020F0502020204030204" pitchFamily="34" charset="0"/>
                <a:cs typeface="Calibri" panose="020F0502020204030204" pitchFamily="34" charset="0"/>
              </a:rPr>
              <a:t>Niveau 3, 4 ou 5</a:t>
            </a:r>
            <a:endParaRPr lang="fr-FR" dirty="0"/>
          </a:p>
          <a:p>
            <a:pPr marL="285750" indent="-285750">
              <a:buFontTx/>
              <a:buChar char="-"/>
            </a:pPr>
            <a:r>
              <a:rPr lang="fr-FR" dirty="0">
                <a:latin typeface="Calibri" panose="020F0502020204030204" pitchFamily="34" charset="0"/>
                <a:cs typeface="Calibri" panose="020F0502020204030204" pitchFamily="34" charset="0"/>
              </a:rPr>
              <a:t>Inscrits en moyenne 2022 CAP : </a:t>
            </a:r>
            <a:r>
              <a:rPr lang="fr-FR" sz="2000" b="1" dirty="0">
                <a:latin typeface="Calibri" panose="020F0502020204030204" pitchFamily="34" charset="0"/>
                <a:cs typeface="Calibri" panose="020F0502020204030204" pitchFamily="34" charset="0"/>
              </a:rPr>
              <a:t>14</a:t>
            </a:r>
            <a:r>
              <a:rPr lang="fr-FR" dirty="0">
                <a:latin typeface="Calibri" panose="020F0502020204030204" pitchFamily="34" charset="0"/>
                <a:cs typeface="Calibri" panose="020F0502020204030204" pitchFamily="34" charset="0"/>
              </a:rPr>
              <a:t> élèves – 100 divisions</a:t>
            </a:r>
          </a:p>
          <a:p>
            <a:pPr marL="285750" indent="-285750">
              <a:buFontTx/>
              <a:buChar char="-"/>
            </a:pPr>
            <a:r>
              <a:rPr lang="fr-FR" dirty="0">
                <a:latin typeface="Calibri" panose="020F0502020204030204" pitchFamily="34" charset="0"/>
                <a:cs typeface="Calibri" panose="020F0502020204030204" pitchFamily="34" charset="0"/>
              </a:rPr>
              <a:t>Inscrits en moyenne 2022 Bac pro : </a:t>
            </a:r>
            <a:r>
              <a:rPr lang="fr-FR" sz="2000" b="1" dirty="0">
                <a:latin typeface="Calibri" panose="020F0502020204030204" pitchFamily="34" charset="0"/>
                <a:cs typeface="Calibri" panose="020F0502020204030204" pitchFamily="34" charset="0"/>
              </a:rPr>
              <a:t>22</a:t>
            </a:r>
            <a:r>
              <a:rPr lang="fr-FR" dirty="0">
                <a:latin typeface="Calibri" panose="020F0502020204030204" pitchFamily="34" charset="0"/>
                <a:cs typeface="Calibri" panose="020F0502020204030204" pitchFamily="34" charset="0"/>
              </a:rPr>
              <a:t> élèves – 195 divisions</a:t>
            </a:r>
          </a:p>
          <a:p>
            <a:pPr marL="285750" indent="-285750">
              <a:buFontTx/>
              <a:buChar char="-"/>
            </a:pPr>
            <a:r>
              <a:rPr lang="fr-FR" dirty="0">
                <a:latin typeface="Calibri" panose="020F0502020204030204" pitchFamily="34" charset="0"/>
                <a:cs typeface="Calibri" panose="020F0502020204030204" pitchFamily="34" charset="0"/>
              </a:rPr>
              <a:t>Inscrits en moyenne 2022 Mention complémentaire : </a:t>
            </a:r>
            <a:r>
              <a:rPr lang="fr-FR" sz="2000" b="1" dirty="0">
                <a:latin typeface="Calibri" panose="020F0502020204030204" pitchFamily="34" charset="0"/>
                <a:cs typeface="Calibri" panose="020F0502020204030204" pitchFamily="34" charset="0"/>
              </a:rPr>
              <a:t>13</a:t>
            </a:r>
            <a:r>
              <a:rPr lang="fr-FR" dirty="0">
                <a:latin typeface="Calibri" panose="020F0502020204030204" pitchFamily="34" charset="0"/>
                <a:cs typeface="Calibri" panose="020F0502020204030204" pitchFamily="34" charset="0"/>
              </a:rPr>
              <a:t> élèves – 10 divisions</a:t>
            </a:r>
          </a:p>
          <a:p>
            <a:pPr marL="285750" indent="-285750">
              <a:buFontTx/>
              <a:buChar char="-"/>
            </a:pPr>
            <a:r>
              <a:rPr lang="fr-FR" dirty="0">
                <a:latin typeface="Calibri" panose="020F0502020204030204" pitchFamily="34" charset="0"/>
                <a:cs typeface="Calibri" panose="020F0502020204030204" pitchFamily="34" charset="0"/>
              </a:rPr>
              <a:t>Inscrits en moyenne 2022 BTS : </a:t>
            </a:r>
            <a:r>
              <a:rPr lang="fr-FR" sz="2000" b="1" dirty="0">
                <a:latin typeface="Calibri" panose="020F0502020204030204" pitchFamily="34" charset="0"/>
                <a:cs typeface="Calibri" panose="020F0502020204030204" pitchFamily="34" charset="0"/>
              </a:rPr>
              <a:t>22</a:t>
            </a:r>
            <a:r>
              <a:rPr lang="fr-FR" dirty="0">
                <a:latin typeface="Calibri" panose="020F0502020204030204" pitchFamily="34" charset="0"/>
                <a:cs typeface="Calibri" panose="020F0502020204030204" pitchFamily="34" charset="0"/>
              </a:rPr>
              <a:t> étudiants – 78 divisions</a:t>
            </a:r>
          </a:p>
          <a:p>
            <a:pPr marL="285750" indent="-285750">
              <a:buFontTx/>
              <a:buChar char="-"/>
            </a:pPr>
            <a:endParaRPr lang="fr-FR" dirty="0">
              <a:latin typeface="Calibri" panose="020F0502020204030204" pitchFamily="34" charset="0"/>
              <a:cs typeface="Calibri" panose="020F0502020204030204" pitchFamily="34" charset="0"/>
            </a:endParaRPr>
          </a:p>
          <a:p>
            <a:pPr marL="285750" indent="-285750">
              <a:buFontTx/>
              <a:buChar char="-"/>
            </a:pPr>
            <a:r>
              <a:rPr lang="fr-FR" dirty="0">
                <a:latin typeface="Calibri" panose="020F0502020204030204" pitchFamily="34" charset="0"/>
                <a:cs typeface="Calibri" panose="020F0502020204030204" pitchFamily="34" charset="0"/>
              </a:rPr>
              <a:t>Inscrits en moyenne 2022 FCIL : </a:t>
            </a:r>
            <a:r>
              <a:rPr lang="fr-FR" sz="2000" b="1" dirty="0">
                <a:latin typeface="Calibri" panose="020F0502020204030204" pitchFamily="34" charset="0"/>
                <a:cs typeface="Calibri" panose="020F0502020204030204" pitchFamily="34" charset="0"/>
              </a:rPr>
              <a:t>12</a:t>
            </a:r>
            <a:r>
              <a:rPr lang="fr-FR" dirty="0">
                <a:latin typeface="Calibri" panose="020F0502020204030204" pitchFamily="34" charset="0"/>
                <a:cs typeface="Calibri" panose="020F0502020204030204" pitchFamily="34" charset="0"/>
              </a:rPr>
              <a:t> élèves – 5 divisions</a:t>
            </a:r>
          </a:p>
        </p:txBody>
      </p:sp>
      <p:sp>
        <p:nvSpPr>
          <p:cNvPr id="8" name="ZoneTexte 7">
            <a:extLst>
              <a:ext uri="{FF2B5EF4-FFF2-40B4-BE49-F238E27FC236}">
                <a16:creationId xmlns:a16="http://schemas.microsoft.com/office/drawing/2014/main" xmlns="" id="{2820EBB3-AFA2-717C-614A-22EC47FB50F7}"/>
              </a:ext>
            </a:extLst>
          </p:cNvPr>
          <p:cNvSpPr txBox="1"/>
          <p:nvPr/>
        </p:nvSpPr>
        <p:spPr>
          <a:xfrm>
            <a:off x="0" y="5795290"/>
            <a:ext cx="9906000" cy="400110"/>
          </a:xfrm>
          <a:prstGeom prst="rect">
            <a:avLst/>
          </a:prstGeom>
          <a:noFill/>
        </p:spPr>
        <p:txBody>
          <a:bodyPr wrap="square">
            <a:spAutoFit/>
          </a:bodyPr>
          <a:lstStyle/>
          <a:p>
            <a:pPr algn="ctr"/>
            <a:r>
              <a:rPr lang="fr-FR" dirty="0">
                <a:latin typeface="Calibri" panose="020F0502020204030204" pitchFamily="34" charset="0"/>
                <a:cs typeface="Calibri" panose="020F0502020204030204" pitchFamily="34" charset="0"/>
              </a:rPr>
              <a:t>Comment</a:t>
            </a:r>
            <a:r>
              <a:rPr lang="fr-FR" sz="2000"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maintenir en état les plateaux techniques (les ateliers, les équipements) ? </a:t>
            </a:r>
            <a:r>
              <a:rPr lang="fr-FR" dirty="0">
                <a:latin typeface="Calibri" panose="020F0502020204030204" pitchFamily="34" charset="0"/>
                <a:cs typeface="Calibri" panose="020F0502020204030204" pitchFamily="34" charset="0"/>
                <a:sym typeface="Wingdings" panose="05000000000000000000" pitchFamily="2" charset="2"/>
              </a:rPr>
              <a:t> investissements </a:t>
            </a:r>
            <a:endParaRPr lang="fr-FR" sz="2000" dirty="0"/>
          </a:p>
        </p:txBody>
      </p:sp>
      <p:sp>
        <p:nvSpPr>
          <p:cNvPr id="10" name="ZoneTexte 9">
            <a:extLst>
              <a:ext uri="{FF2B5EF4-FFF2-40B4-BE49-F238E27FC236}">
                <a16:creationId xmlns:a16="http://schemas.microsoft.com/office/drawing/2014/main" xmlns="" id="{34BFCAFE-2BF7-D014-5865-233D4665934E}"/>
              </a:ext>
            </a:extLst>
          </p:cNvPr>
          <p:cNvSpPr txBox="1"/>
          <p:nvPr/>
        </p:nvSpPr>
        <p:spPr>
          <a:xfrm>
            <a:off x="262464" y="4726326"/>
            <a:ext cx="9515072" cy="369332"/>
          </a:xfrm>
          <a:prstGeom prst="rect">
            <a:avLst/>
          </a:prstGeom>
          <a:noFill/>
        </p:spPr>
        <p:txBody>
          <a:bodyPr wrap="square">
            <a:spAutoFit/>
          </a:bodyPr>
          <a:lstStyle/>
          <a:p>
            <a:pPr marL="285750" indent="-285750">
              <a:buFont typeface="Wingdings" panose="05000000000000000000" pitchFamily="2" charset="2"/>
              <a:buChar char="Ø"/>
            </a:pPr>
            <a:r>
              <a:rPr lang="fr-FR" sz="1800" dirty="0">
                <a:latin typeface="Calibri" panose="020F0502020204030204" pitchFamily="34" charset="0"/>
                <a:cs typeface="Calibri" panose="020F0502020204030204" pitchFamily="34" charset="0"/>
              </a:rPr>
              <a:t>Rentrée 2022: effectif de 160 élèves en moins dans la voie professionnelle par rapport à 2021</a:t>
            </a:r>
          </a:p>
        </p:txBody>
      </p:sp>
      <p:sp>
        <p:nvSpPr>
          <p:cNvPr id="12" name="ZoneTexte 11">
            <a:extLst>
              <a:ext uri="{FF2B5EF4-FFF2-40B4-BE49-F238E27FC236}">
                <a16:creationId xmlns:a16="http://schemas.microsoft.com/office/drawing/2014/main" xmlns="" id="{73E71BD8-25B0-F2F3-D00A-0A39686837E0}"/>
              </a:ext>
            </a:extLst>
          </p:cNvPr>
          <p:cNvSpPr txBox="1"/>
          <p:nvPr/>
        </p:nvSpPr>
        <p:spPr>
          <a:xfrm>
            <a:off x="262464" y="5223960"/>
            <a:ext cx="8362944" cy="369332"/>
          </a:xfrm>
          <a:prstGeom prst="rect">
            <a:avLst/>
          </a:prstGeom>
          <a:noFill/>
        </p:spPr>
        <p:txBody>
          <a:bodyPr wrap="square">
            <a:spAutoFit/>
          </a:bodyPr>
          <a:lstStyle/>
          <a:p>
            <a:pPr marL="285750" indent="-285750">
              <a:buFont typeface="Wingdings" panose="05000000000000000000" pitchFamily="2" charset="2"/>
              <a:buChar char="Ø"/>
            </a:pPr>
            <a:r>
              <a:rPr lang="fr-FR" dirty="0">
                <a:latin typeface="Calibri" panose="020F0502020204030204" pitchFamily="34" charset="0"/>
                <a:cs typeface="Calibri" panose="020F0502020204030204" pitchFamily="34" charset="0"/>
              </a:rPr>
              <a:t>Constat : d</a:t>
            </a:r>
            <a:r>
              <a:rPr lang="fr-FR" sz="1800" dirty="0">
                <a:latin typeface="Calibri" panose="020F0502020204030204" pitchFamily="34" charset="0"/>
                <a:cs typeface="Calibri" panose="020F0502020204030204" pitchFamily="34" charset="0"/>
              </a:rPr>
              <a:t>émultiplication des formations à faible effectifs sur le territoire =&gt;</a:t>
            </a:r>
          </a:p>
        </p:txBody>
      </p:sp>
      <mc:AlternateContent xmlns:mc="http://schemas.openxmlformats.org/markup-compatibility/2006">
        <mc:Choice xmlns:pslz="http://schemas.microsoft.com/office/powerpoint/2016/slidezoom" xmlns="" Requires="pslz">
          <p:graphicFrame>
            <p:nvGraphicFramePr>
              <p:cNvPr id="14" name="Zoom de diapositive 13">
                <a:extLst>
                  <a:ext uri="{FF2B5EF4-FFF2-40B4-BE49-F238E27FC236}">
                    <a16:creationId xmlns:a16="http://schemas.microsoft.com/office/drawing/2014/main" id="{8E15A6BC-6E98-C26B-6ABA-F2618821501C}"/>
                  </a:ext>
                </a:extLst>
              </p:cNvPr>
              <p:cNvGraphicFramePr>
                <a:graphicFrameLocks noChangeAspect="1"/>
              </p:cNvGraphicFramePr>
              <p:nvPr>
                <p:extLst>
                  <p:ext uri="{D42A27DB-BD31-4B8C-83A1-F6EECF244321}">
                    <p14:modId xmlns:p14="http://schemas.microsoft.com/office/powerpoint/2010/main" val="1762985931"/>
                  </p:ext>
                </p:extLst>
              </p:nvPr>
            </p:nvGraphicFramePr>
            <p:xfrm>
              <a:off x="-3922835" y="5121519"/>
              <a:ext cx="2476500" cy="1714500"/>
            </p:xfrm>
            <a:graphic>
              <a:graphicData uri="http://schemas.microsoft.com/office/powerpoint/2016/slidezoom">
                <pslz:sldZm>
                  <pslz:sldZmObj sldId="275" cId="2860427675">
                    <pslz:zmPr id="{40E7D03F-DCA7-4E22-B3CD-AC9A686BBF68}" returnToParent="0" transitionDur="1000">
                      <p166:blipFill xmlns:p166="http://schemas.microsoft.com/office/powerpoint/2016/6/main">
                        <a:blip r:embed="rId3"/>
                        <a:stretch>
                          <a:fillRect/>
                        </a:stretch>
                      </p166:blipFill>
                      <p166:spPr xmlns:p166="http://schemas.microsoft.com/office/powerpoint/2016/6/main">
                        <a:xfrm>
                          <a:off x="0" y="0"/>
                          <a:ext cx="2476500" cy="1714500"/>
                        </a:xfrm>
                        <a:prstGeom prst="rect">
                          <a:avLst/>
                        </a:prstGeom>
                        <a:ln w="3175">
                          <a:solidFill>
                            <a:prstClr val="ltGray"/>
                          </a:solidFill>
                        </a:ln>
                      </p166:spPr>
                    </pslz:zmPr>
                  </pslz:sldZmObj>
                </pslz:sldZm>
              </a:graphicData>
            </a:graphic>
          </p:graphicFrame>
        </mc:Choice>
        <mc:Fallback>
          <p:pic>
            <p:nvPicPr>
              <p:cNvPr id="14" name="Zoom de diapositive 13">
                <a:hlinkClick r:id="rId4" action="ppaction://hlinksldjump"/>
                <a:extLst>
                  <a:ext uri="{FF2B5EF4-FFF2-40B4-BE49-F238E27FC236}">
                    <a16:creationId xmlns:a16="http://schemas.microsoft.com/office/drawing/2014/main" xmlns="" xmlns:pslz="http://schemas.microsoft.com/office/powerpoint/2016/slidezoom" id="{8E15A6BC-6E98-C26B-6ABA-F2618821501C}"/>
                  </a:ext>
                </a:extLst>
              </p:cNvPr>
              <p:cNvPicPr>
                <a:picLocks noGrp="1" noRot="1" noChangeAspect="1" noMove="1" noResize="1" noEditPoints="1" noAdjustHandles="1" noChangeArrowheads="1" noChangeShapeType="1"/>
              </p:cNvPicPr>
              <p:nvPr/>
            </p:nvPicPr>
            <p:blipFill>
              <a:blip r:embed="rId5"/>
              <a:stretch>
                <a:fillRect/>
              </a:stretch>
            </p:blipFill>
            <p:spPr>
              <a:xfrm>
                <a:off x="-3922835" y="5121519"/>
                <a:ext cx="24765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860427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3F3465-C48E-7BB8-51ED-A38F9CB0020E}"/>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B85D4508-A5DE-2212-C541-317671F588C3}"/>
              </a:ext>
            </a:extLst>
          </p:cNvPr>
          <p:cNvSpPr>
            <a:spLocks noGrp="1"/>
          </p:cNvSpPr>
          <p:nvPr>
            <p:ph type="dt" sz="half" idx="10"/>
          </p:nvPr>
        </p:nvSpPr>
        <p:spPr/>
        <p:txBody>
          <a:bodyPr/>
          <a:lstStyle/>
          <a:p>
            <a:pPr algn="r"/>
            <a:r>
              <a:rPr lang="fr-FR" cap="all"/>
              <a:t>05 mai 2021</a:t>
            </a:r>
            <a:endParaRPr lang="fr-FR" cap="all" dirty="0"/>
          </a:p>
        </p:txBody>
      </p:sp>
      <p:sp>
        <p:nvSpPr>
          <p:cNvPr id="4" name="Espace réservé du pied de page 3">
            <a:extLst>
              <a:ext uri="{FF2B5EF4-FFF2-40B4-BE49-F238E27FC236}">
                <a16:creationId xmlns:a16="http://schemas.microsoft.com/office/drawing/2014/main" xmlns="" id="{6FFF7078-F173-68D5-F9BA-0EAC0D4CEE93}"/>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90109463-7675-48DF-42B6-E966612E26C1}"/>
              </a:ext>
            </a:extLst>
          </p:cNvPr>
          <p:cNvSpPr>
            <a:spLocks noGrp="1"/>
          </p:cNvSpPr>
          <p:nvPr>
            <p:ph type="sldNum" sz="quarter" idx="12"/>
          </p:nvPr>
        </p:nvSpPr>
        <p:spPr/>
        <p:txBody>
          <a:bodyPr/>
          <a:lstStyle/>
          <a:p>
            <a:fld id="{733122C9-A0B9-462F-8757-0847AD287B63}" type="slidenum">
              <a:rPr lang="fr-FR" sz="2000" smtClean="0"/>
              <a:pPr/>
              <a:t>20</a:t>
            </a:fld>
            <a:endParaRPr lang="fr-FR" dirty="0"/>
          </a:p>
        </p:txBody>
      </p:sp>
      <p:graphicFrame>
        <p:nvGraphicFramePr>
          <p:cNvPr id="6" name="Tableau 5">
            <a:extLst>
              <a:ext uri="{FF2B5EF4-FFF2-40B4-BE49-F238E27FC236}">
                <a16:creationId xmlns:a16="http://schemas.microsoft.com/office/drawing/2014/main" xmlns="" id="{CADA36A6-2EE4-044D-D42E-7F76CEE0128E}"/>
              </a:ext>
            </a:extLst>
          </p:cNvPr>
          <p:cNvGraphicFramePr>
            <a:graphicFrameLocks noGrp="1"/>
          </p:cNvGraphicFramePr>
          <p:nvPr>
            <p:extLst>
              <p:ext uri="{D42A27DB-BD31-4B8C-83A1-F6EECF244321}">
                <p14:modId xmlns:p14="http://schemas.microsoft.com/office/powerpoint/2010/main" val="2070814906"/>
              </p:ext>
            </p:extLst>
          </p:nvPr>
        </p:nvGraphicFramePr>
        <p:xfrm>
          <a:off x="1909611" y="3222057"/>
          <a:ext cx="6765618" cy="3141516"/>
        </p:xfrm>
        <a:graphic>
          <a:graphicData uri="http://schemas.openxmlformats.org/drawingml/2006/table">
            <a:tbl>
              <a:tblPr firstRow="1" firstCol="1" bandRow="1">
                <a:tableStyleId>{5C22544A-7EE6-4342-B048-85BDC9FD1C3A}</a:tableStyleId>
              </a:tblPr>
              <a:tblGrid>
                <a:gridCol w="2254708">
                  <a:extLst>
                    <a:ext uri="{9D8B030D-6E8A-4147-A177-3AD203B41FA5}">
                      <a16:colId xmlns:a16="http://schemas.microsoft.com/office/drawing/2014/main" xmlns="" val="1186973932"/>
                    </a:ext>
                  </a:extLst>
                </a:gridCol>
                <a:gridCol w="2255455">
                  <a:extLst>
                    <a:ext uri="{9D8B030D-6E8A-4147-A177-3AD203B41FA5}">
                      <a16:colId xmlns:a16="http://schemas.microsoft.com/office/drawing/2014/main" xmlns="" val="3178625498"/>
                    </a:ext>
                  </a:extLst>
                </a:gridCol>
                <a:gridCol w="2255455">
                  <a:extLst>
                    <a:ext uri="{9D8B030D-6E8A-4147-A177-3AD203B41FA5}">
                      <a16:colId xmlns:a16="http://schemas.microsoft.com/office/drawing/2014/main" xmlns="" val="2599087353"/>
                    </a:ext>
                  </a:extLst>
                </a:gridCol>
              </a:tblGrid>
              <a:tr h="448788">
                <a:tc>
                  <a:txBody>
                    <a:bodyPr/>
                    <a:lstStyle/>
                    <a:p>
                      <a:pPr algn="ctr">
                        <a:lnSpc>
                          <a:spcPct val="107000"/>
                        </a:lnSpc>
                        <a:spcAft>
                          <a:spcPts val="800"/>
                        </a:spcAft>
                      </a:pPr>
                      <a:r>
                        <a:rPr lang="fr-FR" sz="2200">
                          <a:effectLst/>
                        </a:rPr>
                        <a:t>Année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dirty="0">
                          <a:effectLst/>
                        </a:rPr>
                        <a:t>CAP Maçon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CAP MMEV</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60516474"/>
                  </a:ext>
                </a:extLst>
              </a:tr>
              <a:tr h="448788">
                <a:tc>
                  <a:txBody>
                    <a:bodyPr/>
                    <a:lstStyle/>
                    <a:p>
                      <a:pPr algn="ctr">
                        <a:lnSpc>
                          <a:spcPct val="107000"/>
                        </a:lnSpc>
                        <a:spcAft>
                          <a:spcPts val="800"/>
                        </a:spcAft>
                      </a:pPr>
                      <a:r>
                        <a:rPr lang="fr-FR" sz="2200">
                          <a:effectLst/>
                        </a:rPr>
                        <a:t>2016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60168259"/>
                  </a:ext>
                </a:extLst>
              </a:tr>
              <a:tr h="448788">
                <a:tc>
                  <a:txBody>
                    <a:bodyPr/>
                    <a:lstStyle/>
                    <a:p>
                      <a:pPr algn="ctr">
                        <a:lnSpc>
                          <a:spcPct val="107000"/>
                        </a:lnSpc>
                        <a:spcAft>
                          <a:spcPts val="800"/>
                        </a:spcAft>
                      </a:pPr>
                      <a:r>
                        <a:rPr lang="fr-FR" sz="2200">
                          <a:effectLst/>
                        </a:rPr>
                        <a:t>2017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37055431"/>
                  </a:ext>
                </a:extLst>
              </a:tr>
              <a:tr h="448788">
                <a:tc>
                  <a:txBody>
                    <a:bodyPr/>
                    <a:lstStyle/>
                    <a:p>
                      <a:pPr algn="ctr">
                        <a:lnSpc>
                          <a:spcPct val="107000"/>
                        </a:lnSpc>
                        <a:spcAft>
                          <a:spcPts val="800"/>
                        </a:spcAft>
                      </a:pPr>
                      <a:r>
                        <a:rPr lang="fr-FR" sz="2200">
                          <a:effectLst/>
                        </a:rPr>
                        <a:t>2018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dirty="0">
                          <a:effectLst/>
                        </a:rPr>
                        <a:t>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2877613"/>
                  </a:ext>
                </a:extLst>
              </a:tr>
              <a:tr h="448788">
                <a:tc>
                  <a:txBody>
                    <a:bodyPr/>
                    <a:lstStyle/>
                    <a:p>
                      <a:pPr algn="ctr">
                        <a:lnSpc>
                          <a:spcPct val="107000"/>
                        </a:lnSpc>
                        <a:spcAft>
                          <a:spcPts val="800"/>
                        </a:spcAft>
                      </a:pPr>
                      <a:r>
                        <a:rPr lang="fr-FR" sz="2200">
                          <a:effectLst/>
                        </a:rPr>
                        <a:t>2019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43764695"/>
                  </a:ext>
                </a:extLst>
              </a:tr>
              <a:tr h="448788">
                <a:tc>
                  <a:txBody>
                    <a:bodyPr/>
                    <a:lstStyle/>
                    <a:p>
                      <a:pPr algn="ctr">
                        <a:lnSpc>
                          <a:spcPct val="107000"/>
                        </a:lnSpc>
                        <a:spcAft>
                          <a:spcPts val="800"/>
                        </a:spcAft>
                      </a:pPr>
                      <a:r>
                        <a:rPr lang="fr-FR" sz="2200" dirty="0">
                          <a:effectLst/>
                        </a:rPr>
                        <a:t>2020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dirty="0">
                          <a:effectLst/>
                        </a:rPr>
                        <a:t>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dirty="0">
                          <a:effectLst/>
                        </a:rPr>
                        <a:t>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44328719"/>
                  </a:ext>
                </a:extLst>
              </a:tr>
              <a:tr h="448788">
                <a:tc>
                  <a:txBody>
                    <a:bodyPr/>
                    <a:lstStyle/>
                    <a:p>
                      <a:pPr algn="ctr">
                        <a:lnSpc>
                          <a:spcPct val="107000"/>
                        </a:lnSpc>
                        <a:spcAft>
                          <a:spcPts val="800"/>
                        </a:spcAft>
                      </a:pPr>
                      <a:r>
                        <a:rPr lang="fr-FR" sz="2200">
                          <a:effectLst/>
                        </a:rPr>
                        <a:t>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a:effectLst/>
                        </a:rPr>
                        <a:t>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200" dirty="0">
                          <a:effectLst/>
                        </a:rPr>
                        <a:t>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84330414"/>
                  </a:ext>
                </a:extLst>
              </a:tr>
            </a:tbl>
          </a:graphicData>
        </a:graphic>
      </p:graphicFrame>
      <p:sp>
        <p:nvSpPr>
          <p:cNvPr id="8" name="ZoneTexte 7">
            <a:extLst>
              <a:ext uri="{FF2B5EF4-FFF2-40B4-BE49-F238E27FC236}">
                <a16:creationId xmlns:a16="http://schemas.microsoft.com/office/drawing/2014/main" xmlns="" id="{FE2C35E1-AFE9-FB39-6576-8AAA3A741B92}"/>
              </a:ext>
            </a:extLst>
          </p:cNvPr>
          <p:cNvSpPr txBox="1"/>
          <p:nvPr/>
        </p:nvSpPr>
        <p:spPr>
          <a:xfrm>
            <a:off x="2673116" y="2599005"/>
            <a:ext cx="5575384" cy="375552"/>
          </a:xfrm>
          <a:prstGeom prst="rect">
            <a:avLst/>
          </a:prstGeom>
          <a:noFill/>
        </p:spPr>
        <p:txBody>
          <a:bodyPr wrap="square">
            <a:spAutoFit/>
          </a:bodyPr>
          <a:lstStyle/>
          <a:p>
            <a:pPr algn="ctr">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Nombre de diplômés ALP de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Poindimié</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 2016-2021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xmlns="" id="{ECF7DFD7-CA0C-B5AD-4C0B-AD6271739DD8}"/>
              </a:ext>
            </a:extLst>
          </p:cNvPr>
          <p:cNvSpPr txBox="1"/>
          <p:nvPr/>
        </p:nvSpPr>
        <p:spPr>
          <a:xfrm>
            <a:off x="4320618" y="435656"/>
            <a:ext cx="4930764" cy="1206421"/>
          </a:xfrm>
          <a:prstGeom prst="rect">
            <a:avLst/>
          </a:prstGeom>
          <a:solidFill>
            <a:schemeClr val="bg2">
              <a:lumMod val="20000"/>
              <a:lumOff val="80000"/>
            </a:schemeClr>
          </a:solidFill>
        </p:spPr>
        <p:txBody>
          <a:bodyPr wrap="square">
            <a:spAutoFit/>
          </a:bodyPr>
          <a:lstStyle/>
          <a:p>
            <a:pPr>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Quels avantages à maintenir la structure?</a:t>
            </a: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Environnement rassurant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Plateaux techniques pour mutualisation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Texte 9">
            <a:extLst>
              <a:ext uri="{FF2B5EF4-FFF2-40B4-BE49-F238E27FC236}">
                <a16:creationId xmlns:a16="http://schemas.microsoft.com/office/drawing/2014/main" xmlns="" id="{7142E15E-FB89-4702-C8D1-7A369A0B70C4}"/>
              </a:ext>
            </a:extLst>
          </p:cNvPr>
          <p:cNvSpPr txBox="1"/>
          <p:nvPr/>
        </p:nvSpPr>
        <p:spPr>
          <a:xfrm rot="20754716">
            <a:off x="155220" y="1833706"/>
            <a:ext cx="3780203" cy="736355"/>
          </a:xfrm>
          <a:prstGeom prst="rect">
            <a:avLst/>
          </a:prstGeom>
          <a:solidFill>
            <a:schemeClr val="bg2">
              <a:lumMod val="20000"/>
              <a:lumOff val="80000"/>
            </a:schemeClr>
          </a:solidFill>
        </p:spPr>
        <p:txBody>
          <a:bodyPr wrap="square">
            <a:spAutoFit/>
          </a:bodyPr>
          <a:lstStyle/>
          <a:p>
            <a:pPr>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Pourquoi un transfert sur Koumac plutôt que </a:t>
            </a:r>
            <a:r>
              <a:rPr lang="fr-FR" sz="2000" b="1" dirty="0" err="1">
                <a:effectLst/>
                <a:latin typeface="Calibri" panose="020F0502020204030204" pitchFamily="34" charset="0"/>
                <a:ea typeface="Calibri" panose="020F0502020204030204" pitchFamily="34" charset="0"/>
                <a:cs typeface="Times New Roman" panose="02020603050405020304" pitchFamily="18" charset="0"/>
              </a:rPr>
              <a:t>Touho</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03050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dirty="0"/>
              <a:t>Conseil consultatif de l’enseignement</a:t>
            </a:r>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21</a:t>
            </a:fld>
            <a:endParaRPr lang="fr-FR" dirty="0"/>
          </a:p>
        </p:txBody>
      </p:sp>
      <p:sp>
        <p:nvSpPr>
          <p:cNvPr id="6" name="ZoneTexte 5">
            <a:extLst>
              <a:ext uri="{FF2B5EF4-FFF2-40B4-BE49-F238E27FC236}">
                <a16:creationId xmlns:a16="http://schemas.microsoft.com/office/drawing/2014/main" xmlns="" id="{924DA325-9E8F-4A83-8230-D0F7AD29232A}"/>
              </a:ext>
            </a:extLst>
          </p:cNvPr>
          <p:cNvSpPr txBox="1"/>
          <p:nvPr/>
        </p:nvSpPr>
        <p:spPr>
          <a:xfrm rot="20662333">
            <a:off x="6578393" y="791812"/>
            <a:ext cx="2770223" cy="369332"/>
          </a:xfrm>
          <a:prstGeom prst="rect">
            <a:avLst/>
          </a:prstGeom>
          <a:noFill/>
        </p:spPr>
        <p:txBody>
          <a:bodyPr wrap="square" rtlCol="0">
            <a:spAutoFit/>
          </a:bodyPr>
          <a:lstStyle/>
          <a:p>
            <a:r>
              <a:rPr lang="fr-FR" dirty="0"/>
              <a:t>Secteur  PRODUCTION</a:t>
            </a:r>
          </a:p>
        </p:txBody>
      </p:sp>
      <p:sp>
        <p:nvSpPr>
          <p:cNvPr id="8" name="ZoneTexte 7">
            <a:extLst>
              <a:ext uri="{FF2B5EF4-FFF2-40B4-BE49-F238E27FC236}">
                <a16:creationId xmlns:a16="http://schemas.microsoft.com/office/drawing/2014/main" xmlns="" id="{636405B5-CB90-43D1-B3E7-B895058CABC6}"/>
              </a:ext>
            </a:extLst>
          </p:cNvPr>
          <p:cNvSpPr txBox="1"/>
          <p:nvPr/>
        </p:nvSpPr>
        <p:spPr>
          <a:xfrm>
            <a:off x="223782" y="1758537"/>
            <a:ext cx="9078480" cy="830997"/>
          </a:xfrm>
          <a:prstGeom prst="rect">
            <a:avLst/>
          </a:prstGeom>
          <a:noFill/>
        </p:spPr>
        <p:txBody>
          <a:bodyPr wrap="square" rtlCol="0">
            <a:spAutoFit/>
          </a:bodyPr>
          <a:lstStyle/>
          <a:p>
            <a:pPr algn="ctr"/>
            <a:r>
              <a:rPr lang="fr-FR" sz="2400" dirty="0">
                <a:effectLst/>
              </a:rPr>
              <a:t>Proposition de fermeture de la section d’enseignement professionnelle (SEP) de Maré</a:t>
            </a:r>
            <a:endParaRPr lang="fr-FR" dirty="0"/>
          </a:p>
        </p:txBody>
      </p:sp>
      <p:graphicFrame>
        <p:nvGraphicFramePr>
          <p:cNvPr id="10" name="Tableau 9">
            <a:extLst>
              <a:ext uri="{FF2B5EF4-FFF2-40B4-BE49-F238E27FC236}">
                <a16:creationId xmlns:a16="http://schemas.microsoft.com/office/drawing/2014/main" xmlns="" id="{0B898E6C-A129-4FFE-89FC-3F55A0B6A0E1}"/>
              </a:ext>
            </a:extLst>
          </p:cNvPr>
          <p:cNvGraphicFramePr>
            <a:graphicFrameLocks noGrp="1"/>
          </p:cNvGraphicFramePr>
          <p:nvPr>
            <p:extLst>
              <p:ext uri="{D42A27DB-BD31-4B8C-83A1-F6EECF244321}">
                <p14:modId xmlns:p14="http://schemas.microsoft.com/office/powerpoint/2010/main" val="1382102639"/>
              </p:ext>
            </p:extLst>
          </p:nvPr>
        </p:nvGraphicFramePr>
        <p:xfrm>
          <a:off x="230534" y="2589534"/>
          <a:ext cx="9577064" cy="1442552"/>
        </p:xfrm>
        <a:graphic>
          <a:graphicData uri="http://schemas.openxmlformats.org/drawingml/2006/table">
            <a:tbl>
              <a:tblPr firstRow="1" firstCol="1" bandRow="1">
                <a:tableStyleId>{5C22544A-7EE6-4342-B048-85BDC9FD1C3A}</a:tableStyleId>
              </a:tblPr>
              <a:tblGrid>
                <a:gridCol w="3749888">
                  <a:extLst>
                    <a:ext uri="{9D8B030D-6E8A-4147-A177-3AD203B41FA5}">
                      <a16:colId xmlns:a16="http://schemas.microsoft.com/office/drawing/2014/main" xmlns="" val="2044950775"/>
                    </a:ext>
                  </a:extLst>
                </a:gridCol>
                <a:gridCol w="1296144">
                  <a:extLst>
                    <a:ext uri="{9D8B030D-6E8A-4147-A177-3AD203B41FA5}">
                      <a16:colId xmlns:a16="http://schemas.microsoft.com/office/drawing/2014/main" xmlns="" val="2141478341"/>
                    </a:ext>
                  </a:extLst>
                </a:gridCol>
                <a:gridCol w="2520280">
                  <a:extLst>
                    <a:ext uri="{9D8B030D-6E8A-4147-A177-3AD203B41FA5}">
                      <a16:colId xmlns:a16="http://schemas.microsoft.com/office/drawing/2014/main" xmlns="" val="1535499716"/>
                    </a:ext>
                  </a:extLst>
                </a:gridCol>
                <a:gridCol w="792088">
                  <a:extLst>
                    <a:ext uri="{9D8B030D-6E8A-4147-A177-3AD203B41FA5}">
                      <a16:colId xmlns:a16="http://schemas.microsoft.com/office/drawing/2014/main" xmlns="" val="1810865641"/>
                    </a:ext>
                  </a:extLst>
                </a:gridCol>
                <a:gridCol w="1218664">
                  <a:extLst>
                    <a:ext uri="{9D8B030D-6E8A-4147-A177-3AD203B41FA5}">
                      <a16:colId xmlns:a16="http://schemas.microsoft.com/office/drawing/2014/main" xmlns="" val="1146804341"/>
                    </a:ext>
                  </a:extLst>
                </a:gridCol>
              </a:tblGrid>
              <a:tr h="401866">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a:effectLst/>
                        </a:rPr>
                        <a:t>Effectifs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0828811"/>
                  </a:ext>
                </a:extLst>
              </a:tr>
              <a:tr h="420329">
                <a:tc>
                  <a:txBody>
                    <a:bodyPr/>
                    <a:lstStyle/>
                    <a:p>
                      <a:pPr>
                        <a:lnSpc>
                          <a:spcPct val="115000"/>
                        </a:lnSpc>
                      </a:pPr>
                      <a:r>
                        <a:rPr lang="fr-FR" sz="1800" dirty="0">
                          <a:effectLst/>
                          <a:latin typeface="+mn-lt"/>
                          <a:ea typeface="Times New Roman" panose="02020603050405020304" pitchFamily="18" charset="0"/>
                          <a:cs typeface="Times New Roman" panose="02020603050405020304" pitchFamily="18" charset="0"/>
                        </a:rPr>
                        <a:t>CAP</a:t>
                      </a:r>
                      <a:r>
                        <a:rPr lang="fr-FR" sz="1600" dirty="0">
                          <a:effectLst/>
                          <a:latin typeface="+mn-lt"/>
                          <a:ea typeface="Times New Roman" panose="02020603050405020304" pitchFamily="18" charset="0"/>
                          <a:cs typeface="Times New Roman" panose="02020603050405020304" pitchFamily="18" charset="0"/>
                        </a:rPr>
                        <a:t> </a:t>
                      </a:r>
                      <a:r>
                        <a:rPr lang="en-US" sz="1800" b="1" kern="1200" dirty="0">
                          <a:solidFill>
                            <a:schemeClr val="lt1"/>
                          </a:solidFill>
                          <a:effectLst/>
                          <a:latin typeface="+mn-lt"/>
                          <a:ea typeface="+mn-ea"/>
                          <a:cs typeface="+mn-cs"/>
                        </a:rPr>
                        <a:t>Gestion et </a:t>
                      </a:r>
                      <a:r>
                        <a:rPr lang="en-US" sz="1800" b="1" kern="1200" dirty="0" err="1">
                          <a:solidFill>
                            <a:schemeClr val="lt1"/>
                          </a:solidFill>
                          <a:effectLst/>
                          <a:latin typeface="+mn-lt"/>
                          <a:ea typeface="+mn-ea"/>
                          <a:cs typeface="+mn-cs"/>
                        </a:rPr>
                        <a:t>commercialisation</a:t>
                      </a:r>
                      <a:r>
                        <a:rPr lang="en-US" sz="1800" b="1" kern="1200" dirty="0">
                          <a:solidFill>
                            <a:schemeClr val="lt1"/>
                          </a:solidFill>
                          <a:effectLst/>
                          <a:latin typeface="+mn-lt"/>
                          <a:ea typeface="+mn-ea"/>
                          <a:cs typeface="+mn-cs"/>
                        </a:rPr>
                        <a:t> des </a:t>
                      </a:r>
                      <a:r>
                        <a:rPr lang="en-US" sz="1800" b="1" kern="1200" dirty="0" err="1">
                          <a:solidFill>
                            <a:schemeClr val="lt1"/>
                          </a:solidFill>
                          <a:effectLst/>
                          <a:latin typeface="+mn-lt"/>
                          <a:ea typeface="+mn-ea"/>
                          <a:cs typeface="+mn-cs"/>
                        </a:rPr>
                        <a:t>produits</a:t>
                      </a:r>
                      <a:r>
                        <a:rPr lang="en-US" sz="1800" b="1" kern="1200" dirty="0">
                          <a:solidFill>
                            <a:schemeClr val="lt1"/>
                          </a:solidFill>
                          <a:effectLst/>
                          <a:latin typeface="+mn-lt"/>
                          <a:ea typeface="+mn-ea"/>
                          <a:cs typeface="+mn-cs"/>
                        </a:rPr>
                        <a:t> </a:t>
                      </a:r>
                      <a:r>
                        <a:rPr lang="en-US" sz="1800" b="1" kern="1200" dirty="0" err="1">
                          <a:solidFill>
                            <a:schemeClr val="lt1"/>
                          </a:solidFill>
                          <a:effectLst/>
                          <a:latin typeface="+mn-lt"/>
                          <a:ea typeface="+mn-ea"/>
                          <a:cs typeface="+mn-cs"/>
                        </a:rPr>
                        <a:t>locaux</a:t>
                      </a:r>
                      <a:r>
                        <a:rPr lang="en-US" sz="1800" b="1" kern="1200" dirty="0">
                          <a:solidFill>
                            <a:schemeClr val="lt1"/>
                          </a:solidFill>
                          <a:effectLst/>
                          <a:latin typeface="+mn-lt"/>
                          <a:ea typeface="+mn-ea"/>
                          <a:cs typeface="+mn-cs"/>
                        </a:rPr>
                        <a:t> </a:t>
                      </a:r>
                      <a:endParaRPr lang="fr-FR" sz="16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Tertiaire</a:t>
                      </a:r>
                    </a:p>
                  </a:txBody>
                  <a:tcPr marL="37762" marR="37762" marT="37762" marB="37762"/>
                </a:tc>
                <a:tc>
                  <a:txBody>
                    <a:bodyPr/>
                    <a:lstStyle/>
                    <a:p>
                      <a:pPr>
                        <a:lnSpc>
                          <a:spcPct val="115000"/>
                        </a:lnSpc>
                      </a:pPr>
                      <a:r>
                        <a:rPr lang="fr-FR" sz="1600" dirty="0">
                          <a:effectLst/>
                          <a:latin typeface="+mn-lt"/>
                          <a:ea typeface="Times New Roman" panose="02020603050405020304" pitchFamily="18" charset="0"/>
                          <a:cs typeface="Times New Roman" panose="02020603050405020304" pitchFamily="18" charset="0"/>
                        </a:rPr>
                        <a:t>SEP  – Lycée </a:t>
                      </a:r>
                      <a:r>
                        <a:rPr lang="fr-FR" sz="1600" dirty="0" err="1">
                          <a:effectLst/>
                          <a:latin typeface="+mn-lt"/>
                          <a:ea typeface="Times New Roman" panose="02020603050405020304" pitchFamily="18" charset="0"/>
                          <a:cs typeface="Times New Roman" panose="02020603050405020304" pitchFamily="18" charset="0"/>
                        </a:rPr>
                        <a:t>Haudra</a:t>
                      </a:r>
                      <a:r>
                        <a:rPr lang="fr-FR" sz="1600" dirty="0">
                          <a:effectLst/>
                          <a:latin typeface="+mn-lt"/>
                          <a:ea typeface="Times New Roman" panose="02020603050405020304" pitchFamily="18" charset="0"/>
                          <a:cs typeface="Times New Roman" panose="02020603050405020304" pitchFamily="18" charset="0"/>
                        </a:rPr>
                        <a:t> localisée à Maré</a:t>
                      </a:r>
                    </a:p>
                  </a:txBody>
                  <a:tcPr marL="37762" marR="37762" marT="37762" marB="37762"/>
                </a:tc>
                <a:tc>
                  <a:txBody>
                    <a:bodyPr/>
                    <a:lstStyle/>
                    <a:p>
                      <a:pPr algn="ctr">
                        <a:lnSpc>
                          <a:spcPct val="115000"/>
                        </a:lnSpc>
                      </a:pPr>
                      <a:r>
                        <a:rPr lang="fr-FR" sz="16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4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153678770"/>
                  </a:ext>
                </a:extLst>
              </a:tr>
            </a:tbl>
          </a:graphicData>
        </a:graphic>
      </p:graphicFrame>
      <p:graphicFrame>
        <p:nvGraphicFramePr>
          <p:cNvPr id="7" name="Tableau 6">
            <a:extLst>
              <a:ext uri="{FF2B5EF4-FFF2-40B4-BE49-F238E27FC236}">
                <a16:creationId xmlns:a16="http://schemas.microsoft.com/office/drawing/2014/main" xmlns="" id="{D1613DB0-E4C0-D689-1874-4CF170C78D0E}"/>
              </a:ext>
            </a:extLst>
          </p:cNvPr>
          <p:cNvGraphicFramePr>
            <a:graphicFrameLocks noGrp="1"/>
          </p:cNvGraphicFramePr>
          <p:nvPr>
            <p:extLst>
              <p:ext uri="{D42A27DB-BD31-4B8C-83A1-F6EECF244321}">
                <p14:modId xmlns:p14="http://schemas.microsoft.com/office/powerpoint/2010/main" val="918715199"/>
              </p:ext>
            </p:extLst>
          </p:nvPr>
        </p:nvGraphicFramePr>
        <p:xfrm>
          <a:off x="195000" y="4369824"/>
          <a:ext cx="9581551" cy="1400642"/>
        </p:xfrm>
        <a:graphic>
          <a:graphicData uri="http://schemas.openxmlformats.org/drawingml/2006/table">
            <a:tbl>
              <a:tblPr firstRow="1" firstCol="1" bandRow="1">
                <a:tableStyleId>{5C22544A-7EE6-4342-B048-85BDC9FD1C3A}</a:tableStyleId>
              </a:tblPr>
              <a:tblGrid>
                <a:gridCol w="837139">
                  <a:extLst>
                    <a:ext uri="{9D8B030D-6E8A-4147-A177-3AD203B41FA5}">
                      <a16:colId xmlns:a16="http://schemas.microsoft.com/office/drawing/2014/main" xmlns="" val="4227842491"/>
                    </a:ext>
                  </a:extLst>
                </a:gridCol>
                <a:gridCol w="505932">
                  <a:extLst>
                    <a:ext uri="{9D8B030D-6E8A-4147-A177-3AD203B41FA5}">
                      <a16:colId xmlns:a16="http://schemas.microsoft.com/office/drawing/2014/main" xmlns="" val="672305189"/>
                    </a:ext>
                  </a:extLst>
                </a:gridCol>
                <a:gridCol w="453469">
                  <a:extLst>
                    <a:ext uri="{9D8B030D-6E8A-4147-A177-3AD203B41FA5}">
                      <a16:colId xmlns:a16="http://schemas.microsoft.com/office/drawing/2014/main" xmlns="" val="571220070"/>
                    </a:ext>
                  </a:extLst>
                </a:gridCol>
                <a:gridCol w="598847">
                  <a:extLst>
                    <a:ext uri="{9D8B030D-6E8A-4147-A177-3AD203B41FA5}">
                      <a16:colId xmlns:a16="http://schemas.microsoft.com/office/drawing/2014/main" xmlns="" val="2747243132"/>
                    </a:ext>
                  </a:extLst>
                </a:gridCol>
                <a:gridCol w="598847">
                  <a:extLst>
                    <a:ext uri="{9D8B030D-6E8A-4147-A177-3AD203B41FA5}">
                      <a16:colId xmlns:a16="http://schemas.microsoft.com/office/drawing/2014/main" xmlns="" val="3486894996"/>
                    </a:ext>
                  </a:extLst>
                </a:gridCol>
                <a:gridCol w="598847">
                  <a:extLst>
                    <a:ext uri="{9D8B030D-6E8A-4147-A177-3AD203B41FA5}">
                      <a16:colId xmlns:a16="http://schemas.microsoft.com/office/drawing/2014/main" xmlns="" val="2116220642"/>
                    </a:ext>
                  </a:extLst>
                </a:gridCol>
                <a:gridCol w="598847">
                  <a:extLst>
                    <a:ext uri="{9D8B030D-6E8A-4147-A177-3AD203B41FA5}">
                      <a16:colId xmlns:a16="http://schemas.microsoft.com/office/drawing/2014/main" xmlns="" val="1940067980"/>
                    </a:ext>
                  </a:extLst>
                </a:gridCol>
                <a:gridCol w="598847">
                  <a:extLst>
                    <a:ext uri="{9D8B030D-6E8A-4147-A177-3AD203B41FA5}">
                      <a16:colId xmlns:a16="http://schemas.microsoft.com/office/drawing/2014/main" xmlns="" val="4262413067"/>
                    </a:ext>
                  </a:extLst>
                </a:gridCol>
                <a:gridCol w="598847">
                  <a:extLst>
                    <a:ext uri="{9D8B030D-6E8A-4147-A177-3AD203B41FA5}">
                      <a16:colId xmlns:a16="http://schemas.microsoft.com/office/drawing/2014/main" xmlns="" val="2940535139"/>
                    </a:ext>
                  </a:extLst>
                </a:gridCol>
                <a:gridCol w="598847">
                  <a:extLst>
                    <a:ext uri="{9D8B030D-6E8A-4147-A177-3AD203B41FA5}">
                      <a16:colId xmlns:a16="http://schemas.microsoft.com/office/drawing/2014/main" xmlns="" val="3545738146"/>
                    </a:ext>
                  </a:extLst>
                </a:gridCol>
                <a:gridCol w="598847">
                  <a:extLst>
                    <a:ext uri="{9D8B030D-6E8A-4147-A177-3AD203B41FA5}">
                      <a16:colId xmlns:a16="http://schemas.microsoft.com/office/drawing/2014/main" xmlns="" val="3650482340"/>
                    </a:ext>
                  </a:extLst>
                </a:gridCol>
                <a:gridCol w="598847">
                  <a:extLst>
                    <a:ext uri="{9D8B030D-6E8A-4147-A177-3AD203B41FA5}">
                      <a16:colId xmlns:a16="http://schemas.microsoft.com/office/drawing/2014/main" xmlns="" val="2630819855"/>
                    </a:ext>
                  </a:extLst>
                </a:gridCol>
                <a:gridCol w="598847">
                  <a:extLst>
                    <a:ext uri="{9D8B030D-6E8A-4147-A177-3AD203B41FA5}">
                      <a16:colId xmlns:a16="http://schemas.microsoft.com/office/drawing/2014/main" xmlns="" val="3973155357"/>
                    </a:ext>
                  </a:extLst>
                </a:gridCol>
                <a:gridCol w="598847">
                  <a:extLst>
                    <a:ext uri="{9D8B030D-6E8A-4147-A177-3AD203B41FA5}">
                      <a16:colId xmlns:a16="http://schemas.microsoft.com/office/drawing/2014/main" xmlns="" val="3062607497"/>
                    </a:ext>
                  </a:extLst>
                </a:gridCol>
                <a:gridCol w="598847">
                  <a:extLst>
                    <a:ext uri="{9D8B030D-6E8A-4147-A177-3AD203B41FA5}">
                      <a16:colId xmlns:a16="http://schemas.microsoft.com/office/drawing/2014/main" xmlns="" val="1341647061"/>
                    </a:ext>
                  </a:extLst>
                </a:gridCol>
                <a:gridCol w="598847">
                  <a:extLst>
                    <a:ext uri="{9D8B030D-6E8A-4147-A177-3AD203B41FA5}">
                      <a16:colId xmlns:a16="http://schemas.microsoft.com/office/drawing/2014/main" xmlns="" val="603676056"/>
                    </a:ext>
                  </a:extLst>
                </a:gridCol>
              </a:tblGrid>
              <a:tr h="306816">
                <a:tc>
                  <a:txBody>
                    <a:bodyPr/>
                    <a:lstStyle/>
                    <a:p>
                      <a:pPr>
                        <a:lnSpc>
                          <a:spcPct val="107000"/>
                        </a:lnSpc>
                      </a:pPr>
                      <a:endParaRPr lang="fr-FR" sz="1100">
                        <a:effectLst/>
                        <a:latin typeface="Calibri" panose="020F0502020204030204" pitchFamily="34" charset="0"/>
                        <a:cs typeface="Times New Roman" panose="02020603050405020304" pitchFamily="18" charset="0"/>
                      </a:endParaRPr>
                    </a:p>
                  </a:txBody>
                  <a:tcPr marL="43138" marR="43138" marT="0" marB="0" anchor="b"/>
                </a:tc>
                <a:tc gridSpan="5">
                  <a:txBody>
                    <a:bodyPr/>
                    <a:lstStyle/>
                    <a:p>
                      <a:pPr algn="ctr">
                        <a:lnSpc>
                          <a:spcPct val="107000"/>
                        </a:lnSpc>
                        <a:spcAft>
                          <a:spcPts val="800"/>
                        </a:spcAft>
                      </a:pPr>
                      <a:r>
                        <a:rPr lang="fr-FR" sz="1600" dirty="0">
                          <a:effectLst/>
                        </a:rPr>
                        <a:t>Rentrée 2022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ctr">
                        <a:lnSpc>
                          <a:spcPct val="107000"/>
                        </a:lnSpc>
                        <a:spcAft>
                          <a:spcPts val="800"/>
                        </a:spcAft>
                      </a:pPr>
                      <a:r>
                        <a:rPr lang="fr-FR" sz="1600" dirty="0">
                          <a:effectLst/>
                        </a:rPr>
                        <a:t>Rentrée 2021</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ctr">
                        <a:lnSpc>
                          <a:spcPct val="107000"/>
                        </a:lnSpc>
                        <a:spcAft>
                          <a:spcPts val="800"/>
                        </a:spcAft>
                      </a:pPr>
                      <a:r>
                        <a:rPr lang="fr-FR" sz="1600" dirty="0">
                          <a:effectLst/>
                        </a:rPr>
                        <a:t>Rentrée 2020</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259893445"/>
                  </a:ext>
                </a:extLst>
              </a:tr>
              <a:tr h="655830">
                <a:tc>
                  <a:txBody>
                    <a:bodyPr/>
                    <a:lstStyle/>
                    <a:p>
                      <a:pPr algn="ctr">
                        <a:lnSpc>
                          <a:spcPct val="107000"/>
                        </a:lnSpc>
                        <a:spcAft>
                          <a:spcPts val="800"/>
                        </a:spcAft>
                      </a:pPr>
                      <a:r>
                        <a:rPr lang="fr-FR" sz="1100">
                          <a:effectLst/>
                        </a:rPr>
                        <a:t>Capacité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ctr"/>
                </a:tc>
                <a:tc>
                  <a:txBody>
                    <a:bodyPr/>
                    <a:lstStyle/>
                    <a:p>
                      <a:pPr algn="ctr">
                        <a:lnSpc>
                          <a:spcPct val="107000"/>
                        </a:lnSpc>
                        <a:spcAft>
                          <a:spcPts val="800"/>
                        </a:spcAft>
                      </a:pPr>
                      <a:r>
                        <a:rPr lang="fr-FR" sz="1100" dirty="0">
                          <a:effectLst/>
                        </a:rPr>
                        <a:t>Vœux 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F9B235"/>
                    </a:solidFill>
                  </a:tcPr>
                </a:tc>
                <a:tc>
                  <a:txBody>
                    <a:bodyPr/>
                    <a:lstStyle/>
                    <a:p>
                      <a:pPr algn="ctr">
                        <a:lnSpc>
                          <a:spcPct val="107000"/>
                        </a:lnSpc>
                        <a:spcAft>
                          <a:spcPts val="800"/>
                        </a:spcAft>
                      </a:pPr>
                      <a:r>
                        <a:rPr lang="fr-FR" sz="1100" dirty="0">
                          <a:effectLst/>
                        </a:rPr>
                        <a:t>Ts vœux</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chemeClr val="accent1">
                        <a:lumMod val="10000"/>
                        <a:lumOff val="90000"/>
                      </a:schemeClr>
                    </a:solidFill>
                  </a:tcPr>
                </a:tc>
                <a:tc>
                  <a:txBody>
                    <a:bodyPr/>
                    <a:lstStyle/>
                    <a:p>
                      <a:pPr algn="ctr">
                        <a:lnSpc>
                          <a:spcPct val="107000"/>
                        </a:lnSpc>
                        <a:spcAft>
                          <a:spcPts val="800"/>
                        </a:spcAft>
                      </a:pPr>
                      <a:r>
                        <a:rPr lang="fr-FR" sz="1100">
                          <a:effectLst/>
                        </a:rPr>
                        <a:t>Affectés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a:effectLst/>
                        </a:rPr>
                        <a:t>Affectés T2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a:effectLst/>
                        </a:rPr>
                        <a:t>Inscrits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dirty="0">
                          <a:effectLst/>
                        </a:rPr>
                        <a:t>Vœux 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F9B235"/>
                    </a:solidFill>
                  </a:tcPr>
                </a:tc>
                <a:tc>
                  <a:txBody>
                    <a:bodyPr/>
                    <a:lstStyle/>
                    <a:p>
                      <a:pPr algn="ctr">
                        <a:lnSpc>
                          <a:spcPct val="107000"/>
                        </a:lnSpc>
                        <a:spcAft>
                          <a:spcPts val="800"/>
                        </a:spcAft>
                      </a:pPr>
                      <a:r>
                        <a:rPr lang="fr-FR" sz="1100" dirty="0">
                          <a:effectLst/>
                        </a:rPr>
                        <a:t>Ts vœux</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chemeClr val="accent1">
                        <a:lumMod val="10000"/>
                        <a:lumOff val="90000"/>
                      </a:schemeClr>
                    </a:solidFill>
                  </a:tcPr>
                </a:tc>
                <a:tc>
                  <a:txBody>
                    <a:bodyPr/>
                    <a:lstStyle/>
                    <a:p>
                      <a:pPr algn="ctr">
                        <a:lnSpc>
                          <a:spcPct val="107000"/>
                        </a:lnSpc>
                        <a:spcAft>
                          <a:spcPts val="800"/>
                        </a:spcAft>
                      </a:pPr>
                      <a:r>
                        <a:rPr lang="fr-FR" sz="1100">
                          <a:effectLst/>
                        </a:rPr>
                        <a:t>Affectés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a:effectLst/>
                        </a:rPr>
                        <a:t>Affectés T2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a:effectLst/>
                        </a:rPr>
                        <a:t>Inscrits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dirty="0">
                          <a:effectLst/>
                        </a:rPr>
                        <a:t>Vœux 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F9B235"/>
                    </a:solidFill>
                  </a:tcPr>
                </a:tc>
                <a:tc>
                  <a:txBody>
                    <a:bodyPr/>
                    <a:lstStyle/>
                    <a:p>
                      <a:pPr algn="ctr">
                        <a:lnSpc>
                          <a:spcPct val="107000"/>
                        </a:lnSpc>
                        <a:spcAft>
                          <a:spcPts val="800"/>
                        </a:spcAft>
                      </a:pPr>
                      <a:r>
                        <a:rPr lang="fr-FR" sz="1100" dirty="0">
                          <a:effectLst/>
                        </a:rPr>
                        <a:t>Ts vœux</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chemeClr val="accent1">
                        <a:lumMod val="10000"/>
                        <a:lumOff val="90000"/>
                      </a:schemeClr>
                    </a:solidFill>
                  </a:tcPr>
                </a:tc>
                <a:tc>
                  <a:txBody>
                    <a:bodyPr/>
                    <a:lstStyle/>
                    <a:p>
                      <a:pPr algn="ctr">
                        <a:lnSpc>
                          <a:spcPct val="107000"/>
                        </a:lnSpc>
                        <a:spcAft>
                          <a:spcPts val="800"/>
                        </a:spcAft>
                      </a:pPr>
                      <a:r>
                        <a:rPr lang="fr-FR" sz="1100">
                          <a:effectLst/>
                        </a:rPr>
                        <a:t>Affectés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a:effectLst/>
                        </a:rPr>
                        <a:t>Affectés T2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a:effectLst/>
                        </a:rPr>
                        <a:t>Inscrits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extLst>
                  <a:ext uri="{0D108BD9-81ED-4DB2-BD59-A6C34878D82A}">
                    <a16:rowId xmlns:a16="http://schemas.microsoft.com/office/drawing/2014/main" xmlns="" val="1725951338"/>
                  </a:ext>
                </a:extLst>
              </a:tr>
              <a:tr h="437996">
                <a:tc>
                  <a:txBody>
                    <a:bodyPr/>
                    <a:lstStyle/>
                    <a:p>
                      <a:pPr algn="ctr">
                        <a:lnSpc>
                          <a:spcPct val="107000"/>
                        </a:lnSpc>
                        <a:spcAft>
                          <a:spcPts val="800"/>
                        </a:spcAft>
                      </a:pPr>
                      <a:r>
                        <a:rPr lang="fr-FR" sz="1400" dirty="0">
                          <a:effectLst/>
                        </a:rPr>
                        <a:t>12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ctr"/>
                </a:tc>
                <a:tc>
                  <a:txBody>
                    <a:bodyPr/>
                    <a:lstStyle/>
                    <a:p>
                      <a:pPr algn="ctr">
                        <a:lnSpc>
                          <a:spcPct val="107000"/>
                        </a:lnSpc>
                        <a:spcAft>
                          <a:spcPts val="800"/>
                        </a:spcAft>
                      </a:pPr>
                      <a:r>
                        <a:rPr lang="fr-FR" sz="1400" dirty="0">
                          <a:effectLst/>
                        </a:rPr>
                        <a:t>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F9B235"/>
                    </a:solidFill>
                  </a:tcPr>
                </a:tc>
                <a:tc>
                  <a:txBody>
                    <a:bodyPr/>
                    <a:lstStyle/>
                    <a:p>
                      <a:pPr algn="ctr">
                        <a:lnSpc>
                          <a:spcPct val="107000"/>
                        </a:lnSpc>
                        <a:spcAft>
                          <a:spcPts val="800"/>
                        </a:spcAft>
                      </a:pPr>
                      <a:r>
                        <a:rPr lang="fr-FR" sz="1400" dirty="0">
                          <a:effectLst/>
                        </a:rPr>
                        <a:t>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chemeClr val="accent1">
                        <a:lumMod val="10000"/>
                        <a:lumOff val="90000"/>
                      </a:schemeClr>
                    </a:solidFill>
                  </a:tcPr>
                </a:tc>
                <a:tc>
                  <a:txBody>
                    <a:bodyPr/>
                    <a:lstStyle/>
                    <a:p>
                      <a:pPr algn="ctr">
                        <a:lnSpc>
                          <a:spcPct val="107000"/>
                        </a:lnSpc>
                        <a:spcAft>
                          <a:spcPts val="800"/>
                        </a:spcAft>
                      </a:pPr>
                      <a:r>
                        <a:rPr lang="fr-FR" sz="1400" dirty="0">
                          <a:effectLst/>
                        </a:rPr>
                        <a:t>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400" dirty="0">
                          <a:effectLst/>
                        </a:rPr>
                        <a:t>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100" dirty="0">
                          <a:effectLst/>
                        </a:rPr>
                        <a:t>Non ouvert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92D050"/>
                    </a:solidFill>
                  </a:tcPr>
                </a:tc>
                <a:tc>
                  <a:txBody>
                    <a:bodyPr/>
                    <a:lstStyle/>
                    <a:p>
                      <a:pPr algn="ctr">
                        <a:lnSpc>
                          <a:spcPct val="107000"/>
                        </a:lnSpc>
                        <a:spcAft>
                          <a:spcPts val="800"/>
                        </a:spcAft>
                      </a:pPr>
                      <a:r>
                        <a:rPr lang="fr-FR" sz="1400" dirty="0">
                          <a:effectLst/>
                        </a:rPr>
                        <a:t>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F9B235"/>
                    </a:solidFill>
                  </a:tcPr>
                </a:tc>
                <a:tc>
                  <a:txBody>
                    <a:bodyPr/>
                    <a:lstStyle/>
                    <a:p>
                      <a:pPr algn="ctr">
                        <a:lnSpc>
                          <a:spcPct val="107000"/>
                        </a:lnSpc>
                        <a:spcAft>
                          <a:spcPts val="800"/>
                        </a:spcAft>
                      </a:pPr>
                      <a:r>
                        <a:rPr lang="fr-FR" sz="1400" dirty="0">
                          <a:effectLst/>
                        </a:rPr>
                        <a:t>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chemeClr val="accent1">
                        <a:lumMod val="10000"/>
                        <a:lumOff val="90000"/>
                      </a:schemeClr>
                    </a:solidFill>
                  </a:tcPr>
                </a:tc>
                <a:tc>
                  <a:txBody>
                    <a:bodyPr/>
                    <a:lstStyle/>
                    <a:p>
                      <a:pPr algn="ctr">
                        <a:lnSpc>
                          <a:spcPct val="107000"/>
                        </a:lnSpc>
                        <a:spcAft>
                          <a:spcPts val="800"/>
                        </a:spcAft>
                      </a:pPr>
                      <a:r>
                        <a:rPr lang="fr-FR" sz="1400" dirty="0">
                          <a:effectLst/>
                        </a:rPr>
                        <a:t>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400" dirty="0">
                          <a:effectLst/>
                        </a:rPr>
                        <a:t>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400" dirty="0">
                          <a:effectLst/>
                        </a:rPr>
                        <a:t>15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92D050"/>
                    </a:solidFill>
                  </a:tcPr>
                </a:tc>
                <a:tc>
                  <a:txBody>
                    <a:bodyPr/>
                    <a:lstStyle/>
                    <a:p>
                      <a:pPr algn="ctr">
                        <a:lnSpc>
                          <a:spcPct val="107000"/>
                        </a:lnSpc>
                        <a:spcAft>
                          <a:spcPts val="800"/>
                        </a:spcAft>
                      </a:pPr>
                      <a:r>
                        <a:rPr lang="fr-FR" sz="1400" dirty="0">
                          <a:effectLst/>
                        </a:rPr>
                        <a:t>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F9B235"/>
                    </a:solidFill>
                  </a:tcPr>
                </a:tc>
                <a:tc>
                  <a:txBody>
                    <a:bodyPr/>
                    <a:lstStyle/>
                    <a:p>
                      <a:pPr algn="ctr">
                        <a:lnSpc>
                          <a:spcPct val="107000"/>
                        </a:lnSpc>
                        <a:spcAft>
                          <a:spcPts val="800"/>
                        </a:spcAft>
                      </a:pPr>
                      <a:r>
                        <a:rPr lang="fr-FR" sz="1400" dirty="0">
                          <a:effectLst/>
                        </a:rPr>
                        <a:t>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chemeClr val="accent1">
                        <a:lumMod val="10000"/>
                        <a:lumOff val="90000"/>
                      </a:schemeClr>
                    </a:solidFill>
                  </a:tcPr>
                </a:tc>
                <a:tc>
                  <a:txBody>
                    <a:bodyPr/>
                    <a:lstStyle/>
                    <a:p>
                      <a:pPr algn="ctr">
                        <a:lnSpc>
                          <a:spcPct val="107000"/>
                        </a:lnSpc>
                        <a:spcAft>
                          <a:spcPts val="800"/>
                        </a:spcAft>
                      </a:pPr>
                      <a:r>
                        <a:rPr lang="fr-FR" sz="1400" dirty="0">
                          <a:effectLst/>
                        </a:rPr>
                        <a:t>3</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400" dirty="0">
                          <a:effectLst/>
                        </a:rPr>
                        <a:t>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tc>
                <a:tc>
                  <a:txBody>
                    <a:bodyPr/>
                    <a:lstStyle/>
                    <a:p>
                      <a:pPr algn="ctr">
                        <a:lnSpc>
                          <a:spcPct val="107000"/>
                        </a:lnSpc>
                        <a:spcAft>
                          <a:spcPts val="800"/>
                        </a:spcAft>
                      </a:pPr>
                      <a:r>
                        <a:rPr lang="fr-FR" sz="1400" dirty="0">
                          <a:effectLst/>
                        </a:rPr>
                        <a:t>11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138" marR="43138" marT="0" marB="0" anchor="b">
                    <a:solidFill>
                      <a:srgbClr val="92D050"/>
                    </a:solidFill>
                  </a:tcPr>
                </a:tc>
                <a:extLst>
                  <a:ext uri="{0D108BD9-81ED-4DB2-BD59-A6C34878D82A}">
                    <a16:rowId xmlns:a16="http://schemas.microsoft.com/office/drawing/2014/main" xmlns="" val="1042747455"/>
                  </a:ext>
                </a:extLst>
              </a:tr>
            </a:tbl>
          </a:graphicData>
        </a:graphic>
      </p:graphicFrame>
    </p:spTree>
    <p:extLst>
      <p:ext uri="{BB962C8B-B14F-4D97-AF65-F5344CB8AC3E}">
        <p14:creationId xmlns:p14="http://schemas.microsoft.com/office/powerpoint/2010/main" val="1129097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7E2A44-90F6-45CA-9E57-034DB0DB8786}"/>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A8F24F5C-2A5E-4062-9194-0A5F628E0106}"/>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8608BEA9-5157-42DB-AF09-30C5B1C44921}"/>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D346AC7C-B6ED-4C10-AA4D-338CC53AB70F}"/>
              </a:ext>
            </a:extLst>
          </p:cNvPr>
          <p:cNvSpPr>
            <a:spLocks noGrp="1"/>
          </p:cNvSpPr>
          <p:nvPr>
            <p:ph type="sldNum" sz="quarter" idx="12"/>
          </p:nvPr>
        </p:nvSpPr>
        <p:spPr/>
        <p:txBody>
          <a:bodyPr/>
          <a:lstStyle/>
          <a:p>
            <a:fld id="{733122C9-A0B9-462F-8757-0847AD287B63}" type="slidenum">
              <a:rPr lang="fr-FR" sz="2000" smtClean="0"/>
              <a:pPr/>
              <a:t>22</a:t>
            </a:fld>
            <a:endParaRPr lang="fr-FR" dirty="0"/>
          </a:p>
        </p:txBody>
      </p:sp>
      <p:graphicFrame>
        <p:nvGraphicFramePr>
          <p:cNvPr id="7" name="Tableau 6">
            <a:extLst>
              <a:ext uri="{FF2B5EF4-FFF2-40B4-BE49-F238E27FC236}">
                <a16:creationId xmlns:a16="http://schemas.microsoft.com/office/drawing/2014/main" xmlns="" id="{B14AD248-1414-4C69-8311-D87D236DA99B}"/>
              </a:ext>
            </a:extLst>
          </p:cNvPr>
          <p:cNvGraphicFramePr>
            <a:graphicFrameLocks noGrp="1"/>
          </p:cNvGraphicFramePr>
          <p:nvPr>
            <p:extLst>
              <p:ext uri="{D42A27DB-BD31-4B8C-83A1-F6EECF244321}">
                <p14:modId xmlns:p14="http://schemas.microsoft.com/office/powerpoint/2010/main" val="2626704903"/>
              </p:ext>
            </p:extLst>
          </p:nvPr>
        </p:nvGraphicFramePr>
        <p:xfrm>
          <a:off x="337581" y="1772816"/>
          <a:ext cx="9305711" cy="3983571"/>
        </p:xfrm>
        <a:graphic>
          <a:graphicData uri="http://schemas.openxmlformats.org/drawingml/2006/table">
            <a:tbl>
              <a:tblPr firstRow="1" firstCol="1" bandRow="1">
                <a:tableStyleId>{5C22544A-7EE6-4342-B048-85BDC9FD1C3A}</a:tableStyleId>
              </a:tblPr>
              <a:tblGrid>
                <a:gridCol w="3778621">
                  <a:extLst>
                    <a:ext uri="{9D8B030D-6E8A-4147-A177-3AD203B41FA5}">
                      <a16:colId xmlns:a16="http://schemas.microsoft.com/office/drawing/2014/main" xmlns="" val="78804285"/>
                    </a:ext>
                  </a:extLst>
                </a:gridCol>
                <a:gridCol w="896566">
                  <a:extLst>
                    <a:ext uri="{9D8B030D-6E8A-4147-A177-3AD203B41FA5}">
                      <a16:colId xmlns:a16="http://schemas.microsoft.com/office/drawing/2014/main" xmlns="" val="467293208"/>
                    </a:ext>
                  </a:extLst>
                </a:gridCol>
                <a:gridCol w="2353048">
                  <a:extLst>
                    <a:ext uri="{9D8B030D-6E8A-4147-A177-3AD203B41FA5}">
                      <a16:colId xmlns:a16="http://schemas.microsoft.com/office/drawing/2014/main" xmlns="" val="446571899"/>
                    </a:ext>
                  </a:extLst>
                </a:gridCol>
                <a:gridCol w="2277476">
                  <a:extLst>
                    <a:ext uri="{9D8B030D-6E8A-4147-A177-3AD203B41FA5}">
                      <a16:colId xmlns:a16="http://schemas.microsoft.com/office/drawing/2014/main" xmlns="" val="511351424"/>
                    </a:ext>
                  </a:extLst>
                </a:gridCol>
              </a:tblGrid>
              <a:tr h="336166">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30763499"/>
                  </a:ext>
                </a:extLst>
              </a:tr>
              <a:tr h="490571">
                <a:tc>
                  <a:txBody>
                    <a:bodyPr/>
                    <a:lstStyle/>
                    <a:p>
                      <a:pPr>
                        <a:lnSpc>
                          <a:spcPct val="115000"/>
                        </a:lnSpc>
                      </a:pPr>
                      <a:r>
                        <a:rPr lang="fr-FR" sz="1100" b="1" kern="1200" dirty="0">
                          <a:solidFill>
                            <a:schemeClr val="lt1"/>
                          </a:solidFill>
                          <a:effectLst/>
                          <a:latin typeface="+mn-lt"/>
                          <a:ea typeface="+mn-ea"/>
                          <a:cs typeface="+mn-cs"/>
                        </a:rPr>
                        <a:t>MC </a:t>
                      </a:r>
                      <a:r>
                        <a:rPr lang="fr-FR" sz="1100" b="1" kern="1200" dirty="0" err="1">
                          <a:solidFill>
                            <a:schemeClr val="lt1"/>
                          </a:solidFill>
                          <a:effectLst/>
                          <a:latin typeface="+mn-lt"/>
                          <a:ea typeface="+mn-ea"/>
                          <a:cs typeface="+mn-cs"/>
                        </a:rPr>
                        <a:t>Niv</a:t>
                      </a:r>
                      <a:r>
                        <a:rPr lang="fr-FR" sz="1100" b="1" kern="1200" dirty="0">
                          <a:solidFill>
                            <a:schemeClr val="lt1"/>
                          </a:solidFill>
                          <a:effectLst/>
                          <a:latin typeface="+mn-lt"/>
                          <a:ea typeface="+mn-ea"/>
                          <a:cs typeface="+mn-cs"/>
                        </a:rPr>
                        <a:t> 3 Sureté des espaces ouverts au </a:t>
                      </a:r>
                      <a:r>
                        <a:rPr lang="fr-FR" sz="1100" b="1" kern="1200" dirty="0">
                          <a:solidFill>
                            <a:schemeClr val="bg1"/>
                          </a:solidFill>
                          <a:effectLst/>
                          <a:latin typeface="+mn-lt"/>
                          <a:ea typeface="+mn-ea"/>
                          <a:cs typeface="+mn-cs"/>
                          <a:hlinkClick r:id="rId3">
                            <a:extLst>
                              <a:ext uri="{A12FA001-AC4F-418D-AE19-62706E023703}">
                                <ahyp:hlinkClr xmlns:ahyp="http://schemas.microsoft.com/office/drawing/2018/hyperlinkcolor" xmlns="" val="tx"/>
                              </a:ext>
                            </a:extLst>
                          </a:hlinkClick>
                        </a:rPr>
                        <a:t>public</a:t>
                      </a:r>
                      <a:endParaRPr lang="fr-F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J. </a:t>
                      </a:r>
                      <a:r>
                        <a:rPr lang="fr-FR" sz="1100" kern="1200" dirty="0" err="1">
                          <a:solidFill>
                            <a:schemeClr val="dk1"/>
                          </a:solidFill>
                          <a:effectLst/>
                          <a:latin typeface="+mn-lt"/>
                          <a:ea typeface="+mn-ea"/>
                          <a:cs typeface="+mn-cs"/>
                        </a:rPr>
                        <a:t>Vakié</a:t>
                      </a:r>
                      <a:r>
                        <a:rPr lang="fr-FR" sz="1100" kern="1200" dirty="0">
                          <a:solidFill>
                            <a:schemeClr val="dk1"/>
                          </a:solidFill>
                          <a:effectLst/>
                          <a:latin typeface="+mn-lt"/>
                          <a:ea typeface="+mn-ea"/>
                          <a:cs typeface="+mn-cs"/>
                        </a:rPr>
                        <a:t> – </a:t>
                      </a:r>
                      <a:r>
                        <a:rPr lang="fr-FR" sz="1100" kern="1200" dirty="0" err="1">
                          <a:solidFill>
                            <a:schemeClr val="dk1"/>
                          </a:solidFill>
                          <a:effectLst/>
                          <a:latin typeface="+mn-lt"/>
                          <a:ea typeface="+mn-ea"/>
                          <a:cs typeface="+mn-cs"/>
                        </a:rPr>
                        <a:t>Houailou</a:t>
                      </a: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49768842"/>
                  </a:ext>
                </a:extLst>
              </a:tr>
              <a:tr h="572355">
                <a:tc>
                  <a:txBody>
                    <a:bodyPr/>
                    <a:lstStyle/>
                    <a:p>
                      <a:pPr>
                        <a:lnSpc>
                          <a:spcPct val="115000"/>
                        </a:lnSpc>
                      </a:pPr>
                      <a:r>
                        <a:rPr lang="fr-FR" sz="1100" b="1" kern="1200" dirty="0">
                          <a:solidFill>
                            <a:schemeClr val="lt1"/>
                          </a:solidFill>
                          <a:effectLst/>
                          <a:latin typeface="+mn-lt"/>
                          <a:ea typeface="+mn-ea"/>
                          <a:cs typeface="+mn-cs"/>
                        </a:rPr>
                        <a:t>BTS professions </a:t>
                      </a:r>
                      <a:r>
                        <a:rPr lang="fr-FR" sz="1100" b="1" kern="1200" dirty="0">
                          <a:solidFill>
                            <a:schemeClr val="bg1"/>
                          </a:solidFill>
                          <a:effectLst/>
                          <a:latin typeface="+mn-lt"/>
                          <a:ea typeface="+mn-ea"/>
                          <a:cs typeface="+mn-cs"/>
                          <a:hlinkClick r:id="rId4">
                            <a:extLst>
                              <a:ext uri="{A12FA001-AC4F-418D-AE19-62706E023703}">
                                <ahyp:hlinkClr xmlns:ahyp="http://schemas.microsoft.com/office/drawing/2018/hyperlinkcolor" xmlns="" val="tx"/>
                              </a:ext>
                            </a:extLst>
                          </a:hlinkClick>
                        </a:rPr>
                        <a:t>immobilières</a:t>
                      </a:r>
                      <a:endParaRPr lang="fr-FR"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St Pierre Chanel – Mont-Dore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62030844"/>
                  </a:ext>
                </a:extLst>
              </a:tr>
              <a:tr h="523477">
                <a:tc>
                  <a:txBody>
                    <a:bodyPr/>
                    <a:lstStyle/>
                    <a:p>
                      <a:pPr>
                        <a:lnSpc>
                          <a:spcPct val="115000"/>
                        </a:lnSpc>
                      </a:pPr>
                      <a:r>
                        <a:rPr lang="fr-FR" sz="1100" dirty="0">
                          <a:effectLst/>
                        </a:rPr>
                        <a:t>BTS Gestion de la PME (</a:t>
                      </a:r>
                      <a:r>
                        <a:rPr lang="fr-FR" sz="1100" dirty="0">
                          <a:solidFill>
                            <a:schemeClr val="bg1"/>
                          </a:solidFill>
                          <a:effectLst/>
                          <a:hlinkClick r:id="rId5">
                            <a:extLst>
                              <a:ext uri="{A12FA001-AC4F-418D-AE19-62706E023703}">
                                <ahyp:hlinkClr xmlns:ahyp="http://schemas.microsoft.com/office/drawing/2018/hyperlinkcolor" xmlns="" val="tx"/>
                              </a:ext>
                            </a:extLst>
                          </a:hlinkClick>
                        </a:rPr>
                        <a:t>GPME</a:t>
                      </a:r>
                      <a:r>
                        <a:rPr lang="fr-FR" sz="1100" dirty="0">
                          <a:effectLst/>
                        </a:rPr>
                        <a: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Services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LP DDEC François d’assise – Bourail</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510087759"/>
                  </a:ext>
                </a:extLst>
              </a:tr>
              <a:tr h="490571">
                <a:tc>
                  <a:txBody>
                    <a:bodyPr/>
                    <a:lstStyle/>
                    <a:p>
                      <a:pPr>
                        <a:lnSpc>
                          <a:spcPct val="115000"/>
                        </a:lnSpc>
                      </a:pPr>
                      <a:r>
                        <a:rPr lang="fr-FR" sz="1100" dirty="0">
                          <a:effectLst/>
                        </a:rPr>
                        <a:t>BTS Gestion de la PME (GPME)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err="1">
                          <a:effectLst/>
                        </a:rPr>
                        <a:t>Lpo</a:t>
                      </a:r>
                      <a:r>
                        <a:rPr lang="fr-FR" sz="1100" dirty="0">
                          <a:effectLst/>
                        </a:rPr>
                        <a:t> EPENC </a:t>
                      </a:r>
                      <a:r>
                        <a:rPr lang="fr-FR" sz="1100" dirty="0" err="1">
                          <a:effectLst/>
                        </a:rPr>
                        <a:t>Haudra</a:t>
                      </a:r>
                      <a:r>
                        <a:rPr lang="fr-FR" sz="1100" dirty="0">
                          <a:effectLst/>
                        </a:rPr>
                        <a:t> - Lifou</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Expérimentation</a:t>
                      </a:r>
                      <a:r>
                        <a:rPr lang="fr-FR" sz="1100" baseline="0" dirty="0">
                          <a:effectLst/>
                        </a:rPr>
                        <a:t> à la</a:t>
                      </a:r>
                      <a:r>
                        <a:rPr lang="fr-FR" sz="1100" dirty="0">
                          <a:effectLst/>
                        </a:rPr>
                        <a:t> rentrée 2024</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83646576"/>
                  </a:ext>
                </a:extLst>
              </a:tr>
              <a:tr h="523477">
                <a:tc>
                  <a:txBody>
                    <a:bodyPr/>
                    <a:lstStyle/>
                    <a:p>
                      <a:pPr>
                        <a:lnSpc>
                          <a:spcPct val="115000"/>
                        </a:lnSpc>
                      </a:pPr>
                      <a:r>
                        <a:rPr lang="fr-FR" sz="1100" dirty="0">
                          <a:effectLst/>
                        </a:rPr>
                        <a:t>CAP Charpentier </a:t>
                      </a:r>
                      <a:r>
                        <a:rPr lang="fr-FR" sz="1100" dirty="0">
                          <a:solidFill>
                            <a:schemeClr val="bg1"/>
                          </a:solidFill>
                          <a:effectLst/>
                          <a:hlinkClick r:id="rId6">
                            <a:extLst>
                              <a:ext uri="{A12FA001-AC4F-418D-AE19-62706E023703}">
                                <ahyp:hlinkClr xmlns:ahyp="http://schemas.microsoft.com/office/drawing/2018/hyperlinkcolor" xmlns="" val="tx"/>
                              </a:ext>
                            </a:extLst>
                          </a:hlinkClick>
                        </a:rPr>
                        <a:t>Bois</a:t>
                      </a:r>
                      <a:r>
                        <a:rPr lang="fr-FR" sz="1100" dirty="0">
                          <a:solidFill>
                            <a:schemeClr val="bg1"/>
                          </a:solidFill>
                          <a:effectLst/>
                        </a:rPr>
                        <a:t> (abrogation constructeur </a:t>
                      </a:r>
                      <a:r>
                        <a:rPr lang="fr-FR" sz="1100" dirty="0">
                          <a:solidFill>
                            <a:schemeClr val="bg1"/>
                          </a:solidFill>
                          <a:effectLst/>
                          <a:hlinkClick r:id="rId7">
                            <a:extLst>
                              <a:ext uri="{A12FA001-AC4F-418D-AE19-62706E023703}">
                                <ahyp:hlinkClr xmlns:ahyp="http://schemas.microsoft.com/office/drawing/2018/hyperlinkcolor" xmlns="" val="tx"/>
                              </a:ext>
                            </a:extLst>
                          </a:hlinkClick>
                        </a:rPr>
                        <a:t>bois</a:t>
                      </a:r>
                      <a:r>
                        <a:rPr lang="fr-FR" sz="1100" dirty="0">
                          <a:solidFill>
                            <a:schemeClr val="bg1"/>
                          </a:solidFill>
                          <a:effectLst/>
                        </a:rPr>
                        <a:t>)</a:t>
                      </a:r>
                      <a:endParaRPr lang="fr-FR"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EPENC Pétro </a:t>
                      </a:r>
                      <a:r>
                        <a:rPr lang="fr-FR" sz="1100" dirty="0" err="1">
                          <a:effectLst/>
                        </a:rPr>
                        <a:t>Attiti</a:t>
                      </a:r>
                      <a:r>
                        <a:rPr lang="fr-FR" sz="1100" dirty="0">
                          <a:effectLst/>
                        </a:rPr>
                        <a:t> - Nouméa</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68954623"/>
                  </a:ext>
                </a:extLst>
              </a:tr>
              <a:tr h="523477">
                <a:tc>
                  <a:txBody>
                    <a:bodyPr/>
                    <a:lstStyle/>
                    <a:p>
                      <a:pPr>
                        <a:lnSpc>
                          <a:spcPct val="115000"/>
                        </a:lnSpc>
                      </a:pPr>
                      <a:r>
                        <a:rPr lang="fr-FR" sz="1100" dirty="0">
                          <a:effectLst/>
                        </a:rPr>
                        <a:t>CAP Charpentier </a:t>
                      </a:r>
                      <a:r>
                        <a:rPr lang="fr-FR" sz="1100" dirty="0">
                          <a:solidFill>
                            <a:schemeClr val="bg1"/>
                          </a:solidFill>
                          <a:effectLst/>
                          <a:hlinkClick r:id="rId6">
                            <a:extLst>
                              <a:ext uri="{A12FA001-AC4F-418D-AE19-62706E023703}">
                                <ahyp:hlinkClr xmlns:ahyp="http://schemas.microsoft.com/office/drawing/2018/hyperlinkcolor" xmlns="" val="tx"/>
                              </a:ext>
                            </a:extLst>
                          </a:hlinkClick>
                        </a:rPr>
                        <a:t>Bois</a:t>
                      </a:r>
                      <a:r>
                        <a:rPr lang="fr-FR" sz="1100" dirty="0">
                          <a:solidFill>
                            <a:schemeClr val="bg1"/>
                          </a:solidFill>
                          <a:effectLst/>
                        </a:rPr>
                        <a:t> (abrogation constructeur </a:t>
                      </a:r>
                      <a:r>
                        <a:rPr lang="fr-FR" sz="1100" dirty="0">
                          <a:solidFill>
                            <a:schemeClr val="bg1"/>
                          </a:solidFill>
                          <a:effectLst/>
                          <a:hlinkClick r:id="rId7">
                            <a:extLst>
                              <a:ext uri="{A12FA001-AC4F-418D-AE19-62706E023703}">
                                <ahyp:hlinkClr xmlns:ahyp="http://schemas.microsoft.com/office/drawing/2018/hyperlinkcolor" xmlns="" val="tx"/>
                              </a:ext>
                            </a:extLst>
                          </a:hlinkClick>
                        </a:rPr>
                        <a:t>bois</a:t>
                      </a:r>
                      <a:r>
                        <a:rPr lang="fr-FR" sz="1100" dirty="0">
                          <a:solidFill>
                            <a:schemeClr val="bg1"/>
                          </a:solidFill>
                          <a:effectLst/>
                        </a:rPr>
                        <a:t>)</a:t>
                      </a:r>
                      <a:endParaRPr lang="fr-FR"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Production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DDEC Marcellin Champagnat - Paita</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59633801"/>
                  </a:ext>
                </a:extLst>
              </a:tr>
              <a:tr h="523477">
                <a:tc>
                  <a:txBody>
                    <a:bodyPr/>
                    <a:lstStyle/>
                    <a:p>
                      <a:pPr>
                        <a:lnSpc>
                          <a:spcPct val="115000"/>
                        </a:lnSpc>
                      </a:pPr>
                      <a:r>
                        <a:rPr lang="fr-FR"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CAP Maçon</a:t>
                      </a:r>
                    </a:p>
                  </a:txBody>
                  <a:tcPr marL="37762" marR="37762" marT="37762" marB="37762"/>
                </a:tc>
                <a:tc>
                  <a:txBody>
                    <a:bodyPr/>
                    <a:lstStyle/>
                    <a:p>
                      <a:pPr>
                        <a:lnSpc>
                          <a:spcPct val="115000"/>
                        </a:lnSpc>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ALP de Koumac</a:t>
                      </a:r>
                    </a:p>
                  </a:txBody>
                  <a:tcPr marL="37762" marR="37762" marT="37762" marB="37762"/>
                </a:tc>
                <a:tc>
                  <a:txBody>
                    <a:bodyPr/>
                    <a:lstStyle/>
                    <a:p>
                      <a:pPr algn="ctr">
                        <a:lnSpc>
                          <a:spcPct val="115000"/>
                        </a:lnSpc>
                      </a:pP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Ouverture</a:t>
                      </a:r>
                    </a:p>
                  </a:txBody>
                  <a:tcPr marL="0" marR="0" marT="0" marB="0"/>
                </a:tc>
                <a:extLst>
                  <a:ext uri="{0D108BD9-81ED-4DB2-BD59-A6C34878D82A}">
                    <a16:rowId xmlns:a16="http://schemas.microsoft.com/office/drawing/2014/main" xmlns="" val="2825355017"/>
                  </a:ext>
                </a:extLst>
              </a:tr>
            </a:tbl>
          </a:graphicData>
        </a:graphic>
      </p:graphicFrame>
      <p:sp>
        <p:nvSpPr>
          <p:cNvPr id="8" name="ZoneTexte 7">
            <a:extLst>
              <a:ext uri="{FF2B5EF4-FFF2-40B4-BE49-F238E27FC236}">
                <a16:creationId xmlns:a16="http://schemas.microsoft.com/office/drawing/2014/main" xmlns="" id="{C0638C0F-3B04-41F9-925B-34DAFA4099E0}"/>
              </a:ext>
            </a:extLst>
          </p:cNvPr>
          <p:cNvSpPr txBox="1"/>
          <p:nvPr/>
        </p:nvSpPr>
        <p:spPr>
          <a:xfrm>
            <a:off x="3224808" y="778447"/>
            <a:ext cx="6552728" cy="584775"/>
          </a:xfrm>
          <a:prstGeom prst="rect">
            <a:avLst/>
          </a:prstGeom>
          <a:noFill/>
        </p:spPr>
        <p:txBody>
          <a:bodyPr wrap="square" rtlCol="0">
            <a:spAutoFit/>
          </a:bodyPr>
          <a:lstStyle/>
          <a:p>
            <a:r>
              <a:rPr lang="fr-FR" sz="1600" dirty="0"/>
              <a:t>AVIS du CCE sur la carte des formations pour la rentrée scolaire 2023 – Page 1, les ouvertures demandées pour la rentrée 2023</a:t>
            </a:r>
            <a:endParaRPr lang="fr-FR" sz="1400" dirty="0"/>
          </a:p>
        </p:txBody>
      </p:sp>
    </p:spTree>
    <p:extLst>
      <p:ext uri="{BB962C8B-B14F-4D97-AF65-F5344CB8AC3E}">
        <p14:creationId xmlns:p14="http://schemas.microsoft.com/office/powerpoint/2010/main" val="3480622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23</a:t>
            </a:fld>
            <a:endParaRPr lang="fr-FR" dirty="0"/>
          </a:p>
        </p:txBody>
      </p:sp>
      <p:sp>
        <p:nvSpPr>
          <p:cNvPr id="8" name="ZoneTexte 7">
            <a:extLst>
              <a:ext uri="{FF2B5EF4-FFF2-40B4-BE49-F238E27FC236}">
                <a16:creationId xmlns:a16="http://schemas.microsoft.com/office/drawing/2014/main" xmlns="" id="{636405B5-CB90-43D1-B3E7-B895058CABC6}"/>
              </a:ext>
            </a:extLst>
          </p:cNvPr>
          <p:cNvSpPr txBox="1"/>
          <p:nvPr/>
        </p:nvSpPr>
        <p:spPr>
          <a:xfrm>
            <a:off x="223782" y="1758537"/>
            <a:ext cx="9078480" cy="461665"/>
          </a:xfrm>
          <a:prstGeom prst="rect">
            <a:avLst/>
          </a:prstGeom>
          <a:noFill/>
        </p:spPr>
        <p:txBody>
          <a:bodyPr wrap="square" rtlCol="0">
            <a:spAutoFit/>
          </a:bodyPr>
          <a:lstStyle/>
          <a:p>
            <a:pPr algn="ctr"/>
            <a:r>
              <a:rPr lang="fr-FR" sz="2400" dirty="0">
                <a:effectLst/>
              </a:rPr>
              <a:t>Proposition de fermeture …</a:t>
            </a:r>
            <a:endParaRPr lang="fr-FR" dirty="0"/>
          </a:p>
        </p:txBody>
      </p:sp>
      <p:sp>
        <p:nvSpPr>
          <p:cNvPr id="9" name="ZoneTexte 8">
            <a:extLst>
              <a:ext uri="{FF2B5EF4-FFF2-40B4-BE49-F238E27FC236}">
                <a16:creationId xmlns:a16="http://schemas.microsoft.com/office/drawing/2014/main" xmlns="" id="{11CD3D5E-8FCB-45FA-B3AD-D14CE1FA9561}"/>
              </a:ext>
            </a:extLst>
          </p:cNvPr>
          <p:cNvSpPr txBox="1"/>
          <p:nvPr/>
        </p:nvSpPr>
        <p:spPr>
          <a:xfrm>
            <a:off x="344488" y="5949280"/>
            <a:ext cx="2016224" cy="369332"/>
          </a:xfrm>
          <a:prstGeom prst="rect">
            <a:avLst/>
          </a:prstGeom>
          <a:noFill/>
        </p:spPr>
        <p:txBody>
          <a:bodyPr wrap="square" rtlCol="0">
            <a:spAutoFit/>
          </a:bodyPr>
          <a:lstStyle/>
          <a:p>
            <a:r>
              <a:rPr lang="fr-FR" dirty="0"/>
              <a:t>Carte voie </a:t>
            </a:r>
            <a:r>
              <a:rPr lang="fr-FR" dirty="0">
                <a:hlinkClick r:id="rId3" action="ppaction://hlinkfile"/>
              </a:rPr>
              <a:t>pro</a:t>
            </a:r>
            <a:endParaRPr lang="fr-FR" dirty="0"/>
          </a:p>
        </p:txBody>
      </p:sp>
      <p:graphicFrame>
        <p:nvGraphicFramePr>
          <p:cNvPr id="10" name="Tableau 9">
            <a:extLst>
              <a:ext uri="{FF2B5EF4-FFF2-40B4-BE49-F238E27FC236}">
                <a16:creationId xmlns:a16="http://schemas.microsoft.com/office/drawing/2014/main" xmlns="" id="{1456D3C9-A94C-4348-9415-DCAEC66B4BDD}"/>
              </a:ext>
            </a:extLst>
          </p:cNvPr>
          <p:cNvGraphicFramePr>
            <a:graphicFrameLocks noGrp="1"/>
          </p:cNvGraphicFramePr>
          <p:nvPr>
            <p:extLst>
              <p:ext uri="{D42A27DB-BD31-4B8C-83A1-F6EECF244321}">
                <p14:modId xmlns:p14="http://schemas.microsoft.com/office/powerpoint/2010/main" val="3309823929"/>
              </p:ext>
            </p:extLst>
          </p:nvPr>
        </p:nvGraphicFramePr>
        <p:xfrm>
          <a:off x="210289" y="1556792"/>
          <a:ext cx="8938809" cy="4419900"/>
        </p:xfrm>
        <a:graphic>
          <a:graphicData uri="http://schemas.openxmlformats.org/drawingml/2006/table">
            <a:tbl>
              <a:tblPr firstRow="1" firstCol="1" bandRow="1">
                <a:tableStyleId>{5C22544A-7EE6-4342-B048-85BDC9FD1C3A}</a:tableStyleId>
              </a:tblPr>
              <a:tblGrid>
                <a:gridCol w="3446567">
                  <a:extLst>
                    <a:ext uri="{9D8B030D-6E8A-4147-A177-3AD203B41FA5}">
                      <a16:colId xmlns:a16="http://schemas.microsoft.com/office/drawing/2014/main" xmlns="" val="78804285"/>
                    </a:ext>
                  </a:extLst>
                </a:gridCol>
                <a:gridCol w="1224136">
                  <a:extLst>
                    <a:ext uri="{9D8B030D-6E8A-4147-A177-3AD203B41FA5}">
                      <a16:colId xmlns:a16="http://schemas.microsoft.com/office/drawing/2014/main" xmlns="" val="467293208"/>
                    </a:ext>
                  </a:extLst>
                </a:gridCol>
                <a:gridCol w="2026041">
                  <a:extLst>
                    <a:ext uri="{9D8B030D-6E8A-4147-A177-3AD203B41FA5}">
                      <a16:colId xmlns:a16="http://schemas.microsoft.com/office/drawing/2014/main" xmlns="" val="446571899"/>
                    </a:ext>
                  </a:extLst>
                </a:gridCol>
                <a:gridCol w="2242065">
                  <a:extLst>
                    <a:ext uri="{9D8B030D-6E8A-4147-A177-3AD203B41FA5}">
                      <a16:colId xmlns:a16="http://schemas.microsoft.com/office/drawing/2014/main" xmlns="" val="511351424"/>
                    </a:ext>
                  </a:extLst>
                </a:gridCol>
              </a:tblGrid>
              <a:tr h="298738">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30763499"/>
                  </a:ext>
                </a:extLst>
              </a:tr>
              <a:tr h="460320">
                <a:tc>
                  <a:txBody>
                    <a:bodyPr/>
                    <a:lstStyle/>
                    <a:p>
                      <a:pPr>
                        <a:lnSpc>
                          <a:spcPct val="115000"/>
                        </a:lnSpc>
                      </a:pPr>
                      <a:r>
                        <a:rPr lang="fr-FR" sz="1100" dirty="0">
                          <a:solidFill>
                            <a:schemeClr val="bg1"/>
                          </a:solidFill>
                          <a:effectLst/>
                          <a:latin typeface="+mn-lt"/>
                          <a:ea typeface="Times New Roman" panose="02020603050405020304" pitchFamily="18" charset="0"/>
                          <a:cs typeface="Times New Roman" panose="02020603050405020304" pitchFamily="18" charset="0"/>
                        </a:rPr>
                        <a:t>FCIL Secrétariat - Comptabilité</a:t>
                      </a:r>
                    </a:p>
                  </a:txBody>
                  <a:tcPr marL="37762" marR="37762" marT="37762" marB="37762"/>
                </a:tc>
                <a:tc>
                  <a:txBody>
                    <a:bodyPr/>
                    <a:lstStyle/>
                    <a:p>
                      <a:pPr>
                        <a:lnSpc>
                          <a:spcPct val="115000"/>
                        </a:lnSpc>
                      </a:pPr>
                      <a:r>
                        <a:rPr lang="fr-FR" sz="1100" dirty="0">
                          <a:effectLst/>
                          <a:latin typeface="+mn-lt"/>
                        </a:rPr>
                        <a:t>Services</a:t>
                      </a:r>
                      <a:endParaRPr lang="fr-FR" sz="12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St Pierre Chanel – Mont-Dore</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latin typeface="+mn-lt"/>
                        </a:rPr>
                        <a:t>Fermeture</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49768842"/>
                  </a:ext>
                </a:extLst>
              </a:tr>
              <a:tr h="508630">
                <a:tc>
                  <a:txBody>
                    <a:bodyPr/>
                    <a:lstStyle/>
                    <a:p>
                      <a:pPr>
                        <a:lnSpc>
                          <a:spcPct val="115000"/>
                        </a:lnSpc>
                      </a:pPr>
                      <a:r>
                        <a:rPr lang="fr-FR" sz="1100" b="1" kern="1200" dirty="0">
                          <a:solidFill>
                            <a:schemeClr val="lt1"/>
                          </a:solidFill>
                          <a:effectLst/>
                          <a:latin typeface="+mn-lt"/>
                          <a:ea typeface="+mn-ea"/>
                          <a:cs typeface="+mn-cs"/>
                        </a:rPr>
                        <a:t>FCIL Assistant en gestion immobilière</a:t>
                      </a:r>
                      <a:endParaRPr lang="fr-FR" sz="1100" dirty="0">
                        <a:solidFill>
                          <a:schemeClr val="bg1"/>
                        </a:solidFill>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latin typeface="+mn-lt"/>
                        </a:rPr>
                        <a:t>Services</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a:solidFill>
                            <a:schemeClr val="dk1"/>
                          </a:solidFill>
                          <a:effectLst/>
                          <a:latin typeface="+mn-lt"/>
                          <a:ea typeface="+mn-ea"/>
                          <a:cs typeface="+mn-cs"/>
                        </a:rPr>
                        <a:t>LP DDEC St Pierre Chanel – Mont-Dore</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latin typeface="+mn-lt"/>
                        </a:rPr>
                        <a:t>Fermeture</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62030844"/>
                  </a:ext>
                </a:extLst>
              </a:tr>
              <a:tr h="495029">
                <a:tc>
                  <a:txBody>
                    <a:bodyPr/>
                    <a:lstStyle/>
                    <a:p>
                      <a:pPr marL="0" marR="0" lvl="0" indent="0" algn="l" defTabSz="914378" rtl="0" eaLnBrk="1" fontAlgn="auto" latinLnBrk="0" hangingPunct="1">
                        <a:lnSpc>
                          <a:spcPct val="115000"/>
                        </a:lnSpc>
                        <a:spcBef>
                          <a:spcPts val="0"/>
                        </a:spcBef>
                        <a:spcAft>
                          <a:spcPts val="0"/>
                        </a:spcAft>
                        <a:buClrTx/>
                        <a:buSzTx/>
                        <a:buFontTx/>
                        <a:buNone/>
                        <a:tabLst/>
                        <a:defRPr/>
                      </a:pPr>
                      <a:r>
                        <a:rPr lang="fr-FR" sz="1100" dirty="0">
                          <a:effectLst/>
                        </a:rPr>
                        <a:t>BTS Management commercial opérationnel (MCO)</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DDEC François d’assise – Bourail</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Fermeture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960988229"/>
                  </a:ext>
                </a:extLst>
              </a:tr>
              <a:tr h="495029">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CAP Maçon</a:t>
                      </a:r>
                    </a:p>
                  </a:txBody>
                  <a:tcPr marL="37762" marR="37762" marT="37762" marB="37762"/>
                </a:tc>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ALP </a:t>
                      </a:r>
                      <a:r>
                        <a:rPr lang="fr-FR" sz="1200" dirty="0" err="1">
                          <a:effectLst/>
                          <a:latin typeface="+mn-lt"/>
                          <a:ea typeface="Times New Roman" panose="02020603050405020304" pitchFamily="18" charset="0"/>
                          <a:cs typeface="Times New Roman" panose="02020603050405020304" pitchFamily="18" charset="0"/>
                        </a:rPr>
                        <a:t>Poindimié</a:t>
                      </a:r>
                      <a:r>
                        <a:rPr lang="fr-FR" sz="1200" dirty="0">
                          <a:effectLst/>
                          <a:latin typeface="+mn-lt"/>
                          <a:ea typeface="Times New Roman" panose="02020603050405020304" pitchFamily="18" charset="0"/>
                          <a:cs typeface="Times New Roman" panose="02020603050405020304" pitchFamily="18" charset="0"/>
                        </a:rPr>
                        <a:t> – Collège Vauthier</a:t>
                      </a: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510087759"/>
                  </a:ext>
                </a:extLst>
              </a:tr>
              <a:tr h="508630">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CAP Maintenance des matériels option C: Matériels d'espaces verts</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Production</a:t>
                      </a:r>
                      <a:endParaRPr lang="fr-FR" sz="12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ALP </a:t>
                      </a:r>
                      <a:r>
                        <a:rPr lang="fr-FR" sz="1200" dirty="0" err="1">
                          <a:effectLst/>
                          <a:latin typeface="+mn-lt"/>
                          <a:ea typeface="Times New Roman" panose="02020603050405020304" pitchFamily="18" charset="0"/>
                          <a:cs typeface="Times New Roman" panose="02020603050405020304" pitchFamily="18" charset="0"/>
                        </a:rPr>
                        <a:t>Poindimié</a:t>
                      </a:r>
                      <a:r>
                        <a:rPr lang="fr-FR" sz="1200" dirty="0">
                          <a:effectLst/>
                          <a:latin typeface="+mn-lt"/>
                          <a:ea typeface="Times New Roman" panose="02020603050405020304" pitchFamily="18" charset="0"/>
                          <a:cs typeface="Times New Roman" panose="02020603050405020304" pitchFamily="18" charset="0"/>
                        </a:rPr>
                        <a:t> – Collège Vauthier</a:t>
                      </a: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1446318699"/>
                  </a:ext>
                </a:extLst>
              </a:tr>
              <a:tr h="419912">
                <a:tc>
                  <a:txBody>
                    <a:bodyPr/>
                    <a:lstStyle/>
                    <a:p>
                      <a:pPr>
                        <a:lnSpc>
                          <a:spcPct val="115000"/>
                        </a:lnSpc>
                      </a:pPr>
                      <a:r>
                        <a:rPr lang="fr-FR" sz="1100" b="1" dirty="0">
                          <a:effectLst/>
                          <a:latin typeface="+mn-lt"/>
                          <a:ea typeface="Times New Roman" panose="02020603050405020304" pitchFamily="18" charset="0"/>
                          <a:cs typeface="Times New Roman" panose="02020603050405020304" pitchFamily="18" charset="0"/>
                        </a:rPr>
                        <a:t>Mise à niveau </a:t>
                      </a:r>
                      <a:r>
                        <a:rPr lang="fr-FR" sz="1100" b="1" dirty="0" err="1">
                          <a:effectLst/>
                          <a:latin typeface="+mn-lt"/>
                          <a:ea typeface="Times New Roman" panose="02020603050405020304" pitchFamily="18" charset="0"/>
                          <a:cs typeface="Times New Roman" panose="02020603050405020304" pitchFamily="18" charset="0"/>
                        </a:rPr>
                        <a:t>Hotel</a:t>
                      </a:r>
                      <a:r>
                        <a:rPr lang="fr-FR" sz="1100" b="1"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gn="ctr">
                        <a:lnSpc>
                          <a:spcPct val="115000"/>
                        </a:lnSpc>
                      </a:pPr>
                      <a:r>
                        <a:rPr lang="fr-FR" sz="1100" dirty="0" err="1">
                          <a:effectLst/>
                          <a:latin typeface="+mn-lt"/>
                          <a:ea typeface="Times New Roman" panose="02020603050405020304" pitchFamily="18" charset="0"/>
                          <a:cs typeface="Times New Roman" panose="02020603050405020304" pitchFamily="18" charset="0"/>
                        </a:rPr>
                        <a:t>Hotellerie</a:t>
                      </a:r>
                      <a:r>
                        <a:rPr lang="fr-FR" sz="1100"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Lycée professionnel commercial et hôtelier A. Escoffier - NOUMEA</a:t>
                      </a: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4179553645"/>
                  </a:ext>
                </a:extLst>
              </a:tr>
              <a:tr h="260369">
                <a:tc>
                  <a:txBody>
                    <a:bodyPr/>
                    <a:lstStyle/>
                    <a:p>
                      <a:pPr>
                        <a:lnSpc>
                          <a:spcPct val="115000"/>
                        </a:lnSpc>
                      </a:pPr>
                      <a:r>
                        <a:rPr lang="fr-FR" sz="1100" b="1" dirty="0">
                          <a:effectLst/>
                          <a:latin typeface="+mn-lt"/>
                          <a:ea typeface="Times New Roman" panose="02020603050405020304" pitchFamily="18" charset="0"/>
                          <a:cs typeface="Times New Roman" panose="02020603050405020304" pitchFamily="18" charset="0"/>
                        </a:rPr>
                        <a:t>Mise à niveau </a:t>
                      </a:r>
                      <a:r>
                        <a:rPr lang="fr-FR" sz="1100" b="1" dirty="0" err="1">
                          <a:effectLst/>
                          <a:latin typeface="+mn-lt"/>
                          <a:ea typeface="Times New Roman" panose="02020603050405020304" pitchFamily="18" charset="0"/>
                          <a:cs typeface="Times New Roman" panose="02020603050405020304" pitchFamily="18" charset="0"/>
                        </a:rPr>
                        <a:t>Hotel</a:t>
                      </a:r>
                      <a:r>
                        <a:rPr lang="fr-FR" sz="1100" b="1"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gn="ctr">
                        <a:lnSpc>
                          <a:spcPct val="115000"/>
                        </a:lnSpc>
                      </a:pPr>
                      <a:r>
                        <a:rPr lang="fr-FR" sz="1100" dirty="0" err="1">
                          <a:effectLst/>
                          <a:latin typeface="+mn-lt"/>
                          <a:ea typeface="Times New Roman" panose="02020603050405020304" pitchFamily="18" charset="0"/>
                          <a:cs typeface="Times New Roman" panose="02020603050405020304" pitchFamily="18" charset="0"/>
                        </a:rPr>
                        <a:t>Hotellerie</a:t>
                      </a:r>
                      <a:r>
                        <a:rPr lang="fr-FR" sz="1100"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Lycée Professionnel Jean XXIII - </a:t>
                      </a:r>
                      <a:r>
                        <a:rPr lang="fr-FR" sz="1100" dirty="0" err="1">
                          <a:effectLst/>
                          <a:latin typeface="+mn-lt"/>
                          <a:ea typeface="Times New Roman" panose="02020603050405020304" pitchFamily="18" charset="0"/>
                          <a:cs typeface="Times New Roman" panose="02020603050405020304" pitchFamily="18" charset="0"/>
                        </a:rPr>
                        <a:t>Païta</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1423208823"/>
                  </a:ext>
                </a:extLst>
              </a:tr>
              <a:tr h="536651">
                <a:tc>
                  <a:txBody>
                    <a:bodyPr/>
                    <a:lstStyle/>
                    <a:p>
                      <a:pPr>
                        <a:lnSpc>
                          <a:spcPct val="115000"/>
                        </a:lnSpc>
                      </a:pPr>
                      <a:r>
                        <a:rPr lang="fr-FR" sz="1100" dirty="0">
                          <a:solidFill>
                            <a:schemeClr val="bg1"/>
                          </a:solidFill>
                          <a:effectLst/>
                          <a:latin typeface="+mn-lt"/>
                          <a:ea typeface="Times New Roman" panose="02020603050405020304" pitchFamily="18" charset="0"/>
                          <a:cs typeface="Times New Roman" panose="02020603050405020304" pitchFamily="18" charset="0"/>
                        </a:rPr>
                        <a:t>CAP Gestion et commercialisation des produits locaux (GCPL)</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marL="0" marR="0" lvl="0" indent="0" algn="l" defTabSz="914378" rtl="0" eaLnBrk="1" fontAlgn="auto" latinLnBrk="0" hangingPunct="1">
                        <a:lnSpc>
                          <a:spcPct val="115000"/>
                        </a:lnSpc>
                        <a:spcBef>
                          <a:spcPts val="0"/>
                        </a:spcBef>
                        <a:spcAft>
                          <a:spcPts val="0"/>
                        </a:spcAft>
                        <a:buClrTx/>
                        <a:buSzTx/>
                        <a:buFontTx/>
                        <a:buNone/>
                        <a:tabLst/>
                        <a:defRPr/>
                      </a:pPr>
                      <a:r>
                        <a:rPr lang="fr-FR" sz="1100" dirty="0" err="1">
                          <a:effectLst/>
                          <a:latin typeface="+mn-lt"/>
                        </a:rPr>
                        <a:t>Lpo</a:t>
                      </a:r>
                      <a:r>
                        <a:rPr lang="fr-FR" sz="1100" dirty="0">
                          <a:effectLst/>
                          <a:latin typeface="+mn-lt"/>
                        </a:rPr>
                        <a:t> EPENC </a:t>
                      </a:r>
                      <a:r>
                        <a:rPr lang="fr-FR" sz="1100" dirty="0" err="1">
                          <a:effectLst/>
                          <a:latin typeface="+mn-lt"/>
                        </a:rPr>
                        <a:t>Haudra</a:t>
                      </a:r>
                      <a:r>
                        <a:rPr lang="fr-FR" sz="1100" dirty="0">
                          <a:effectLst/>
                          <a:latin typeface="+mn-lt"/>
                        </a:rPr>
                        <a:t> – Lifou (SEP la Roche)</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Attendre</a:t>
                      </a:r>
                      <a:r>
                        <a:rPr lang="fr-FR" sz="1100" baseline="0" dirty="0">
                          <a:effectLst/>
                          <a:latin typeface="+mn-lt"/>
                          <a:ea typeface="Times New Roman" panose="02020603050405020304" pitchFamily="18" charset="0"/>
                          <a:cs typeface="Times New Roman" panose="02020603050405020304" pitchFamily="18" charset="0"/>
                        </a:rPr>
                        <a:t> 8 Vœux 1 saisie élèves</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91684327"/>
                  </a:ext>
                </a:extLst>
              </a:tr>
            </a:tbl>
          </a:graphicData>
        </a:graphic>
      </p:graphicFrame>
      <p:sp>
        <p:nvSpPr>
          <p:cNvPr id="12" name="ZoneTexte 11">
            <a:extLst>
              <a:ext uri="{FF2B5EF4-FFF2-40B4-BE49-F238E27FC236}">
                <a16:creationId xmlns:a16="http://schemas.microsoft.com/office/drawing/2014/main" xmlns="" id="{AE88DD8A-D8A1-4A74-8C6D-FC15538FDB1B}"/>
              </a:ext>
            </a:extLst>
          </p:cNvPr>
          <p:cNvSpPr txBox="1"/>
          <p:nvPr/>
        </p:nvSpPr>
        <p:spPr>
          <a:xfrm>
            <a:off x="3224808" y="594581"/>
            <a:ext cx="6418484" cy="584775"/>
          </a:xfrm>
          <a:prstGeom prst="rect">
            <a:avLst/>
          </a:prstGeom>
          <a:noFill/>
        </p:spPr>
        <p:txBody>
          <a:bodyPr wrap="square" rtlCol="0">
            <a:spAutoFit/>
          </a:bodyPr>
          <a:lstStyle/>
          <a:p>
            <a:r>
              <a:rPr lang="fr-FR" sz="1600" dirty="0"/>
              <a:t>AVIS du CCE sur la carte des formations pour la rentrée scolaire 2023 – Page 2, les fermetures pour la rentrée 2023</a:t>
            </a:r>
          </a:p>
        </p:txBody>
      </p:sp>
    </p:spTree>
    <p:extLst>
      <p:ext uri="{BB962C8B-B14F-4D97-AF65-F5344CB8AC3E}">
        <p14:creationId xmlns:p14="http://schemas.microsoft.com/office/powerpoint/2010/main" val="288017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E1CD21A-9B8E-4FB6-BB1A-EC6792149D96}"/>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A8AE16A8-B482-4767-A994-A1E9E8C69977}"/>
              </a:ext>
            </a:extLst>
          </p:cNvPr>
          <p:cNvSpPr>
            <a:spLocks noGrp="1"/>
          </p:cNvSpPr>
          <p:nvPr>
            <p:ph type="dt" sz="half" idx="10"/>
          </p:nvPr>
        </p:nvSpPr>
        <p:spPr/>
        <p:txBody>
          <a:bodyPr/>
          <a:lstStyle/>
          <a:p>
            <a:pPr algn="r"/>
            <a:r>
              <a:rPr lang="fr-FR" cap="all"/>
              <a:t>05 mai 2021</a:t>
            </a:r>
            <a:endParaRPr lang="fr-FR" cap="all" dirty="0"/>
          </a:p>
        </p:txBody>
      </p:sp>
      <p:sp>
        <p:nvSpPr>
          <p:cNvPr id="4" name="Espace réservé du pied de page 3">
            <a:extLst>
              <a:ext uri="{FF2B5EF4-FFF2-40B4-BE49-F238E27FC236}">
                <a16:creationId xmlns:a16="http://schemas.microsoft.com/office/drawing/2014/main" xmlns="" id="{66BD8195-345A-4C77-95E9-1B330E0267E6}"/>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CB944CB0-02DC-40C3-BB65-383D3197E746}"/>
              </a:ext>
            </a:extLst>
          </p:cNvPr>
          <p:cNvSpPr>
            <a:spLocks noGrp="1"/>
          </p:cNvSpPr>
          <p:nvPr>
            <p:ph type="sldNum" sz="quarter" idx="12"/>
          </p:nvPr>
        </p:nvSpPr>
        <p:spPr/>
        <p:txBody>
          <a:bodyPr/>
          <a:lstStyle/>
          <a:p>
            <a:fld id="{733122C9-A0B9-462F-8757-0847AD287B63}" type="slidenum">
              <a:rPr lang="fr-FR" smtClean="0"/>
              <a:pPr/>
              <a:t>24</a:t>
            </a:fld>
            <a:endParaRPr lang="fr-FR" dirty="0"/>
          </a:p>
        </p:txBody>
      </p:sp>
      <p:sp>
        <p:nvSpPr>
          <p:cNvPr id="6" name="ZoneTexte 5">
            <a:extLst>
              <a:ext uri="{FF2B5EF4-FFF2-40B4-BE49-F238E27FC236}">
                <a16:creationId xmlns:a16="http://schemas.microsoft.com/office/drawing/2014/main" xmlns="" id="{4FE24398-9194-4D00-AA5E-C4FAE73548AA}"/>
              </a:ext>
            </a:extLst>
          </p:cNvPr>
          <p:cNvSpPr txBox="1"/>
          <p:nvPr/>
        </p:nvSpPr>
        <p:spPr>
          <a:xfrm>
            <a:off x="1856656" y="2996952"/>
            <a:ext cx="5904656" cy="646331"/>
          </a:xfrm>
          <a:prstGeom prst="rect">
            <a:avLst/>
          </a:prstGeom>
          <a:noFill/>
        </p:spPr>
        <p:txBody>
          <a:bodyPr wrap="square" rtlCol="0">
            <a:spAutoFit/>
          </a:bodyPr>
          <a:lstStyle/>
          <a:p>
            <a:pPr algn="ctr"/>
            <a:r>
              <a:rPr lang="fr-FR" sz="3600" dirty="0"/>
              <a:t>Merci de votre attention</a:t>
            </a:r>
          </a:p>
        </p:txBody>
      </p:sp>
    </p:spTree>
    <p:extLst>
      <p:ext uri="{BB962C8B-B14F-4D97-AF65-F5344CB8AC3E}">
        <p14:creationId xmlns:p14="http://schemas.microsoft.com/office/powerpoint/2010/main" val="423075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dirty="0"/>
              <a:t>Conseil consultatif de l’enseignement</a:t>
            </a:r>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mtClean="0"/>
              <a:pPr/>
              <a:t>25</a:t>
            </a:fld>
            <a:endParaRPr lang="fr-FR" dirty="0"/>
          </a:p>
        </p:txBody>
      </p:sp>
      <p:sp>
        <p:nvSpPr>
          <p:cNvPr id="6" name="ZoneTexte 5">
            <a:extLst>
              <a:ext uri="{FF2B5EF4-FFF2-40B4-BE49-F238E27FC236}">
                <a16:creationId xmlns:a16="http://schemas.microsoft.com/office/drawing/2014/main" xmlns="" id="{924DA325-9E8F-4A83-8230-D0F7AD29232A}"/>
              </a:ext>
            </a:extLst>
          </p:cNvPr>
          <p:cNvSpPr txBox="1"/>
          <p:nvPr/>
        </p:nvSpPr>
        <p:spPr>
          <a:xfrm rot="20662333">
            <a:off x="6147871" y="493823"/>
            <a:ext cx="2735189" cy="369332"/>
          </a:xfrm>
          <a:prstGeom prst="rect">
            <a:avLst/>
          </a:prstGeom>
          <a:noFill/>
        </p:spPr>
        <p:txBody>
          <a:bodyPr wrap="square" rtlCol="0">
            <a:spAutoFit/>
          </a:bodyPr>
          <a:lstStyle/>
          <a:p>
            <a:r>
              <a:rPr lang="fr-FR" dirty="0"/>
              <a:t>Secteur PRODUCTION</a:t>
            </a:r>
          </a:p>
        </p:txBody>
      </p:sp>
      <p:graphicFrame>
        <p:nvGraphicFramePr>
          <p:cNvPr id="7" name="Tableau 6">
            <a:extLst>
              <a:ext uri="{FF2B5EF4-FFF2-40B4-BE49-F238E27FC236}">
                <a16:creationId xmlns:a16="http://schemas.microsoft.com/office/drawing/2014/main" xmlns="" id="{2E3FC7FF-7480-427C-9C99-F66876DA59DA}"/>
              </a:ext>
            </a:extLst>
          </p:cNvPr>
          <p:cNvGraphicFramePr>
            <a:graphicFrameLocks noGrp="1"/>
          </p:cNvGraphicFramePr>
          <p:nvPr>
            <p:extLst>
              <p:ext uri="{D42A27DB-BD31-4B8C-83A1-F6EECF244321}">
                <p14:modId xmlns:p14="http://schemas.microsoft.com/office/powerpoint/2010/main" val="2714762349"/>
              </p:ext>
            </p:extLst>
          </p:nvPr>
        </p:nvGraphicFramePr>
        <p:xfrm>
          <a:off x="195000" y="2042021"/>
          <a:ext cx="9329382" cy="3037227"/>
        </p:xfrm>
        <a:graphic>
          <a:graphicData uri="http://schemas.openxmlformats.org/drawingml/2006/table">
            <a:tbl>
              <a:tblPr>
                <a:tableStyleId>{5C22544A-7EE6-4342-B048-85BDC9FD1C3A}</a:tableStyleId>
              </a:tblPr>
              <a:tblGrid>
                <a:gridCol w="563764">
                  <a:extLst>
                    <a:ext uri="{9D8B030D-6E8A-4147-A177-3AD203B41FA5}">
                      <a16:colId xmlns:a16="http://schemas.microsoft.com/office/drawing/2014/main" xmlns="" val="3652777131"/>
                    </a:ext>
                  </a:extLst>
                </a:gridCol>
                <a:gridCol w="1982266">
                  <a:extLst>
                    <a:ext uri="{9D8B030D-6E8A-4147-A177-3AD203B41FA5}">
                      <a16:colId xmlns:a16="http://schemas.microsoft.com/office/drawing/2014/main" xmlns="" val="250157360"/>
                    </a:ext>
                  </a:extLst>
                </a:gridCol>
                <a:gridCol w="563764">
                  <a:extLst>
                    <a:ext uri="{9D8B030D-6E8A-4147-A177-3AD203B41FA5}">
                      <a16:colId xmlns:a16="http://schemas.microsoft.com/office/drawing/2014/main" xmlns="" val="3238543972"/>
                    </a:ext>
                  </a:extLst>
                </a:gridCol>
                <a:gridCol w="563764">
                  <a:extLst>
                    <a:ext uri="{9D8B030D-6E8A-4147-A177-3AD203B41FA5}">
                      <a16:colId xmlns:a16="http://schemas.microsoft.com/office/drawing/2014/main" xmlns="" val="3595388217"/>
                    </a:ext>
                  </a:extLst>
                </a:gridCol>
                <a:gridCol w="1982266">
                  <a:extLst>
                    <a:ext uri="{9D8B030D-6E8A-4147-A177-3AD203B41FA5}">
                      <a16:colId xmlns:a16="http://schemas.microsoft.com/office/drawing/2014/main" xmlns="" val="2993931077"/>
                    </a:ext>
                  </a:extLst>
                </a:gridCol>
                <a:gridCol w="563764">
                  <a:extLst>
                    <a:ext uri="{9D8B030D-6E8A-4147-A177-3AD203B41FA5}">
                      <a16:colId xmlns:a16="http://schemas.microsoft.com/office/drawing/2014/main" xmlns="" val="377653764"/>
                    </a:ext>
                  </a:extLst>
                </a:gridCol>
                <a:gridCol w="563764">
                  <a:extLst>
                    <a:ext uri="{9D8B030D-6E8A-4147-A177-3AD203B41FA5}">
                      <a16:colId xmlns:a16="http://schemas.microsoft.com/office/drawing/2014/main" xmlns="" val="988433551"/>
                    </a:ext>
                  </a:extLst>
                </a:gridCol>
                <a:gridCol w="1982266">
                  <a:extLst>
                    <a:ext uri="{9D8B030D-6E8A-4147-A177-3AD203B41FA5}">
                      <a16:colId xmlns:a16="http://schemas.microsoft.com/office/drawing/2014/main" xmlns="" val="3689523973"/>
                    </a:ext>
                  </a:extLst>
                </a:gridCol>
                <a:gridCol w="563764">
                  <a:extLst>
                    <a:ext uri="{9D8B030D-6E8A-4147-A177-3AD203B41FA5}">
                      <a16:colId xmlns:a16="http://schemas.microsoft.com/office/drawing/2014/main" xmlns="" val="2563164352"/>
                    </a:ext>
                  </a:extLst>
                </a:gridCol>
              </a:tblGrid>
              <a:tr h="317403">
                <a:tc gridSpan="3">
                  <a:txBody>
                    <a:bodyPr/>
                    <a:lstStyle/>
                    <a:p>
                      <a:pPr algn="ctr" fontAlgn="ctr"/>
                      <a:r>
                        <a:rPr lang="fr-FR" sz="800" u="none" strike="noStrike" dirty="0">
                          <a:effectLst/>
                        </a:rPr>
                        <a:t>Rentrée 2020</a:t>
                      </a:r>
                      <a:endParaRPr lang="fr-FR" sz="800" b="1" i="0" u="none" strike="noStrike" dirty="0">
                        <a:solidFill>
                          <a:srgbClr val="FFFFFF"/>
                        </a:solidFill>
                        <a:effectLst/>
                        <a:latin typeface="Calibri" panose="020F0502020204030204" pitchFamily="34" charset="0"/>
                      </a:endParaRPr>
                    </a:p>
                  </a:txBody>
                  <a:tcPr marL="5336" marR="5336" marT="5336" marB="0" anchor="ctr">
                    <a:solidFill>
                      <a:schemeClr val="accent1">
                        <a:lumMod val="25000"/>
                        <a:lumOff val="75000"/>
                      </a:schemeClr>
                    </a:solidFill>
                  </a:tcPr>
                </a:tc>
                <a:tc hMerge="1">
                  <a:txBody>
                    <a:bodyPr/>
                    <a:lstStyle/>
                    <a:p>
                      <a:endParaRPr lang="fr-FR"/>
                    </a:p>
                  </a:txBody>
                  <a:tcPr/>
                </a:tc>
                <a:tc hMerge="1">
                  <a:txBody>
                    <a:bodyPr/>
                    <a:lstStyle/>
                    <a:p>
                      <a:endParaRPr lang="fr-FR"/>
                    </a:p>
                  </a:txBody>
                  <a:tcPr/>
                </a:tc>
                <a:tc gridSpan="3">
                  <a:txBody>
                    <a:bodyPr/>
                    <a:lstStyle/>
                    <a:p>
                      <a:pPr algn="ctr" fontAlgn="ctr"/>
                      <a:r>
                        <a:rPr lang="fr-FR" sz="800" u="none" strike="noStrike" dirty="0">
                          <a:effectLst/>
                        </a:rPr>
                        <a:t>Rentrée 2021</a:t>
                      </a:r>
                      <a:endParaRPr lang="fr-FR" sz="800" b="1" i="0" u="none" strike="noStrike" dirty="0">
                        <a:solidFill>
                          <a:srgbClr val="FFFFFF"/>
                        </a:solidFill>
                        <a:effectLst/>
                        <a:latin typeface="Calibri" panose="020F0502020204030204" pitchFamily="34" charset="0"/>
                      </a:endParaRPr>
                    </a:p>
                  </a:txBody>
                  <a:tcPr marL="5336" marR="5336" marT="5336" marB="0" anchor="ctr">
                    <a:solidFill>
                      <a:schemeClr val="accent1">
                        <a:lumMod val="50000"/>
                        <a:lumOff val="50000"/>
                      </a:schemeClr>
                    </a:solidFill>
                  </a:tcPr>
                </a:tc>
                <a:tc hMerge="1">
                  <a:txBody>
                    <a:bodyPr/>
                    <a:lstStyle/>
                    <a:p>
                      <a:endParaRPr lang="fr-FR"/>
                    </a:p>
                  </a:txBody>
                  <a:tcPr/>
                </a:tc>
                <a:tc hMerge="1">
                  <a:txBody>
                    <a:bodyPr/>
                    <a:lstStyle/>
                    <a:p>
                      <a:endParaRPr lang="fr-FR"/>
                    </a:p>
                  </a:txBody>
                  <a:tcPr/>
                </a:tc>
                <a:tc gridSpan="3">
                  <a:txBody>
                    <a:bodyPr/>
                    <a:lstStyle/>
                    <a:p>
                      <a:pPr algn="ctr" fontAlgn="ctr"/>
                      <a:r>
                        <a:rPr lang="fr-FR" sz="800" u="none" strike="noStrike" dirty="0">
                          <a:effectLst/>
                        </a:rPr>
                        <a:t>Rentrée 2022 (02 mars 2022)</a:t>
                      </a:r>
                      <a:endParaRPr lang="fr-FR" sz="800" b="1" i="0" u="none" strike="noStrike" dirty="0">
                        <a:solidFill>
                          <a:srgbClr val="FFFFFF"/>
                        </a:solidFill>
                        <a:effectLst/>
                        <a:latin typeface="Calibri" panose="020F0502020204030204" pitchFamily="34" charset="0"/>
                      </a:endParaRPr>
                    </a:p>
                  </a:txBody>
                  <a:tcPr marL="5336" marR="5336" marT="5336" marB="0" anchor="ctr">
                    <a:solidFill>
                      <a:schemeClr val="accent1">
                        <a:lumMod val="75000"/>
                        <a:lumOff val="25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2029112498"/>
                  </a:ext>
                </a:extLst>
              </a:tr>
              <a:tr h="317403">
                <a:tc>
                  <a:txBody>
                    <a:bodyPr/>
                    <a:lstStyle/>
                    <a:p>
                      <a:pPr algn="ctr" fontAlgn="ctr"/>
                      <a:r>
                        <a:rPr lang="fr-FR" sz="800" u="none" strike="noStrike" dirty="0">
                          <a:effectLst/>
                        </a:rPr>
                        <a:t>Classes</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Lib. long MEF</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a:effectLst/>
                        </a:rPr>
                        <a:t> Effectifs</a:t>
                      </a:r>
                      <a:br>
                        <a:rPr lang="fr-FR" sz="800" u="none" strike="noStrike">
                          <a:effectLst/>
                        </a:rPr>
                      </a:br>
                      <a:r>
                        <a:rPr lang="fr-FR" sz="800" u="none" strike="noStrike">
                          <a:effectLst/>
                        </a:rPr>
                        <a:t>CONSTAT </a:t>
                      </a:r>
                      <a:endParaRPr lang="fr-FR" sz="800" b="1" i="0" u="none" strike="noStrike">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Classes</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Lib. long MEF</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a:effectLst/>
                        </a:rPr>
                        <a:t> Effectifs</a:t>
                      </a:r>
                      <a:br>
                        <a:rPr lang="fr-FR" sz="800" u="none" strike="noStrike">
                          <a:effectLst/>
                        </a:rPr>
                      </a:br>
                      <a:r>
                        <a:rPr lang="fr-FR" sz="800" u="none" strike="noStrike">
                          <a:effectLst/>
                        </a:rPr>
                        <a:t>CONSTAT </a:t>
                      </a:r>
                      <a:endParaRPr lang="fr-FR" sz="800" b="1" i="0" u="none" strike="noStrike">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Classes</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800" u="none" strike="noStrike" dirty="0">
                          <a:effectLst/>
                        </a:rPr>
                        <a:t>Lib. long MEF</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800" u="none" strike="noStrike">
                          <a:effectLst/>
                        </a:rPr>
                        <a:t> Effectifs</a:t>
                      </a:r>
                      <a:br>
                        <a:rPr lang="fr-FR" sz="800" u="none" strike="noStrike">
                          <a:effectLst/>
                        </a:rPr>
                      </a:br>
                      <a:r>
                        <a:rPr lang="fr-FR" sz="800" u="none" strike="noStrike">
                          <a:effectLst/>
                        </a:rPr>
                        <a:t>CONSTAT </a:t>
                      </a:r>
                      <a:endParaRPr lang="fr-FR" sz="800" b="1" i="0" u="none" strike="noStrike">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1856013279"/>
                  </a:ext>
                </a:extLst>
              </a:tr>
              <a:tr h="343203">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l" fontAlgn="ctr"/>
                      <a:r>
                        <a:rPr lang="fr-FR" sz="800" u="none" strike="noStrike" dirty="0">
                          <a:effectLst/>
                        </a:rPr>
                        <a:t>Année 1 CAP  MACON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1000" u="none" strike="noStrike" dirty="0">
                          <a:effectLst/>
                        </a:rPr>
                        <a:t>6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l" fontAlgn="ctr"/>
                      <a:r>
                        <a:rPr lang="fr-FR" sz="800" u="none" strike="noStrike" dirty="0">
                          <a:effectLst/>
                        </a:rPr>
                        <a:t>Année 1 CAP  MACON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1000" u="none" strike="noStrike" dirty="0">
                          <a:effectLst/>
                        </a:rPr>
                        <a:t>                12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l" fontAlgn="ctr"/>
                      <a:r>
                        <a:rPr lang="fr-FR" sz="800" u="none" strike="noStrike" dirty="0">
                          <a:effectLst/>
                        </a:rPr>
                        <a:t>Année 1 CAP  MACON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1000" u="none" strike="noStrike" dirty="0">
                          <a:effectLst/>
                        </a:rPr>
                        <a:t>                  6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1919396842"/>
                  </a:ext>
                </a:extLst>
              </a:tr>
              <a:tr h="343203">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Année 1  MAINT.MATERIELS OPT.C ESP. VERTS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1000" u="none" strike="noStrike" dirty="0">
                          <a:effectLst/>
                        </a:rPr>
                        <a:t>                  7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Année 1  MAINT.MATERIELS OPT.C ESP. VERTS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1000" u="none" strike="noStrike" dirty="0">
                          <a:effectLst/>
                        </a:rPr>
                        <a:t>                  9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800" u="none" strike="noStrike" dirty="0">
                          <a:effectLst/>
                        </a:rPr>
                        <a:t>Année 1  MAINT.MATERIELS OPT.C ESP. VERTS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1000" u="none" strike="noStrike" dirty="0">
                          <a:effectLst/>
                        </a:rPr>
                        <a:t>                  5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2962319129"/>
                  </a:ext>
                </a:extLst>
              </a:tr>
              <a:tr h="343203">
                <a:tc>
                  <a:txBody>
                    <a:bodyPr/>
                    <a:lstStyle/>
                    <a:p>
                      <a:pPr algn="ctr" fontAlgn="ctr"/>
                      <a:r>
                        <a:rPr lang="fr-FR" sz="800" u="none" strike="noStrike" dirty="0">
                          <a:effectLst/>
                        </a:rPr>
                        <a:t>2 </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 Total année 1</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1000" u="none" strike="noStrike" dirty="0">
                          <a:effectLst/>
                        </a:rPr>
                        <a:t>               13   </a:t>
                      </a:r>
                      <a:endParaRPr lang="fr-FR" sz="1000" b="0" i="1"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2 </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fr-FR" sz="800" u="none" strike="noStrike" dirty="0">
                          <a:effectLst/>
                        </a:rPr>
                        <a:t>  Total année 1</a:t>
                      </a:r>
                      <a:endParaRPr lang="fr-FR" sz="800" b="0" i="1" u="none" strike="noStrike" dirty="0">
                        <a:solidFill>
                          <a:srgbClr val="000000"/>
                        </a:solidFill>
                        <a:effectLst/>
                        <a:latin typeface="Calibri" panose="020F0502020204030204" pitchFamily="34" charset="0"/>
                      </a:endParaRPr>
                    </a:p>
                    <a:p>
                      <a:pPr algn="ctr" fontAlgn="ct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1000" u="none" strike="noStrike" dirty="0">
                          <a:effectLst/>
                        </a:rPr>
                        <a:t>               21   </a:t>
                      </a:r>
                      <a:endParaRPr lang="fr-FR" sz="1000" b="0" i="1"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 2</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fr-FR" sz="800" u="none" strike="noStrike" dirty="0">
                          <a:effectLst/>
                        </a:rPr>
                        <a:t> Total année 1</a:t>
                      </a:r>
                      <a:endParaRPr lang="fr-FR" sz="800" b="0" i="1" u="none" strike="noStrike" dirty="0">
                        <a:solidFill>
                          <a:srgbClr val="000000"/>
                        </a:solidFill>
                        <a:effectLst/>
                        <a:latin typeface="Calibri" panose="020F0502020204030204" pitchFamily="34" charset="0"/>
                      </a:endParaRPr>
                    </a:p>
                    <a:p>
                      <a:pPr algn="ctr" fontAlgn="ctr"/>
                      <a:r>
                        <a:rPr lang="fr-FR" sz="800" u="none" strike="noStrike" dirty="0">
                          <a:effectLst/>
                        </a:rPr>
                        <a:t> </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1000" u="none" strike="noStrike" dirty="0">
                          <a:effectLst/>
                        </a:rPr>
                        <a:t>               11   </a:t>
                      </a:r>
                      <a:endParaRPr lang="fr-FR" sz="1000" b="0" i="1"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2349886695"/>
                  </a:ext>
                </a:extLst>
              </a:tr>
              <a:tr h="343203">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Année 2  MAINT.MATERIELS OPT.C ESP. VERTS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1000" u="none" strike="noStrike" dirty="0">
                          <a:effectLst/>
                        </a:rPr>
                        <a:t>                  9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b="1" i="0" u="none" strike="noStrike" dirty="0">
                          <a:solidFill>
                            <a:srgbClr val="000000"/>
                          </a:solidFill>
                          <a:effectLst/>
                          <a:latin typeface="Calibri" panose="020F0502020204030204" pitchFamily="34" charset="0"/>
                        </a:rPr>
                        <a:t>1</a:t>
                      </a: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Année 2  MAINT.MATERIELS OPT.C ESP. VERTS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1000" u="none" strike="noStrike" dirty="0">
                          <a:effectLst/>
                        </a:rPr>
                        <a:t>                  7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800" u="none" strike="noStrike" dirty="0">
                          <a:effectLst/>
                        </a:rPr>
                        <a:t>Année 2  MAINT.MATERIELS OPT.C ESP. VERTS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1000" u="none" strike="noStrike" dirty="0">
                          <a:effectLst/>
                        </a:rPr>
                        <a:t>                  8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436335412"/>
                  </a:ext>
                </a:extLst>
              </a:tr>
              <a:tr h="343203">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Année 2 CAP  MACON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1000" u="none" strike="noStrike" dirty="0">
                          <a:effectLst/>
                        </a:rPr>
                        <a:t>                  9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b="1" i="0" u="none" strike="noStrike" dirty="0">
                          <a:solidFill>
                            <a:srgbClr val="000000"/>
                          </a:solidFill>
                          <a:effectLst/>
                          <a:latin typeface="Calibri" panose="020F0502020204030204" pitchFamily="34" charset="0"/>
                        </a:rPr>
                        <a:t>1</a:t>
                      </a: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Année 2 CAP  MACON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                  </a:t>
                      </a:r>
                      <a:r>
                        <a:rPr lang="fr-FR" sz="1000" u="none" strike="noStrike" dirty="0">
                          <a:effectLst/>
                        </a:rPr>
                        <a:t>7</a:t>
                      </a:r>
                      <a:r>
                        <a:rPr lang="fr-FR" sz="800" u="none" strike="noStrike" dirty="0">
                          <a:effectLst/>
                        </a:rPr>
                        <a:t>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1</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l" fontAlgn="ctr"/>
                      <a:r>
                        <a:rPr lang="fr-FR" sz="800" u="none" strike="noStrike" dirty="0">
                          <a:effectLst/>
                        </a:rPr>
                        <a:t>Année 2 CAP  MACON                            </a:t>
                      </a:r>
                      <a:endParaRPr lang="fr-FR" sz="8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1000" u="none" strike="noStrike" dirty="0">
                          <a:effectLst/>
                        </a:rPr>
                        <a:t>                  7   </a:t>
                      </a:r>
                      <a:endParaRPr lang="fr-FR" sz="1000" b="0"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2500555674"/>
                  </a:ext>
                </a:extLst>
              </a:tr>
              <a:tr h="343203">
                <a:tc>
                  <a:txBody>
                    <a:bodyPr/>
                    <a:lstStyle/>
                    <a:p>
                      <a:pPr algn="ctr" fontAlgn="ctr"/>
                      <a:r>
                        <a:rPr lang="fr-FR" sz="800" u="none" strike="noStrike" dirty="0">
                          <a:effectLst/>
                        </a:rPr>
                        <a:t> 2</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 Total année 2</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1000" u="none" strike="noStrike" dirty="0">
                          <a:effectLst/>
                        </a:rPr>
                        <a:t>               18   </a:t>
                      </a:r>
                      <a:endParaRPr lang="fr-FR" sz="1000" b="0" i="1"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a:txBody>
                    <a:bodyPr/>
                    <a:lstStyle/>
                    <a:p>
                      <a:pPr algn="ctr" fontAlgn="ctr"/>
                      <a:r>
                        <a:rPr lang="fr-FR" sz="800" u="none" strike="noStrike" dirty="0">
                          <a:effectLst/>
                        </a:rPr>
                        <a:t> 2</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Total année 2 </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1000" u="none" strike="noStrike" dirty="0">
                          <a:effectLst/>
                        </a:rPr>
                        <a:t>               14   </a:t>
                      </a:r>
                      <a:endParaRPr lang="fr-FR" sz="1000" b="0" i="1"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a:txBody>
                    <a:bodyPr/>
                    <a:lstStyle/>
                    <a:p>
                      <a:pPr algn="ctr" fontAlgn="ctr"/>
                      <a:r>
                        <a:rPr lang="fr-FR" sz="800" u="none" strike="noStrike" dirty="0">
                          <a:effectLst/>
                        </a:rPr>
                        <a:t> 2</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800" u="none" strike="noStrike" dirty="0">
                          <a:effectLst/>
                        </a:rPr>
                        <a:t> Total année 2</a:t>
                      </a:r>
                      <a:endParaRPr lang="fr-FR" sz="800" b="0" i="1"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a:txBody>
                    <a:bodyPr/>
                    <a:lstStyle/>
                    <a:p>
                      <a:pPr algn="ctr" fontAlgn="ctr"/>
                      <a:r>
                        <a:rPr lang="fr-FR" sz="1000" u="none" strike="noStrike" dirty="0">
                          <a:effectLst/>
                        </a:rPr>
                        <a:t>               15   </a:t>
                      </a:r>
                      <a:endParaRPr lang="fr-FR" sz="1000" b="0" i="1"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1953810155"/>
                  </a:ext>
                </a:extLst>
              </a:tr>
              <a:tr h="343203">
                <a:tc gridSpan="2">
                  <a:txBody>
                    <a:bodyPr/>
                    <a:lstStyle/>
                    <a:p>
                      <a:pPr algn="ctr" fontAlgn="ctr"/>
                      <a:r>
                        <a:rPr lang="fr-FR" sz="800" u="none" strike="noStrike" dirty="0">
                          <a:effectLst/>
                        </a:rPr>
                        <a:t> Total année 1 + année 2</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hMerge="1">
                  <a:txBody>
                    <a:bodyPr/>
                    <a:lstStyle/>
                    <a:p>
                      <a:endParaRPr lang="fr-FR"/>
                    </a:p>
                  </a:txBody>
                  <a:tcPr/>
                </a:tc>
                <a:tc>
                  <a:txBody>
                    <a:bodyPr/>
                    <a:lstStyle/>
                    <a:p>
                      <a:pPr algn="ctr" fontAlgn="ctr"/>
                      <a:r>
                        <a:rPr lang="fr-FR" sz="1000" u="none" strike="noStrike">
                          <a:effectLst/>
                        </a:rPr>
                        <a:t>                31   </a:t>
                      </a:r>
                      <a:endParaRPr lang="fr-FR" sz="1000" b="1" i="0" u="none" strike="noStrike">
                        <a:solidFill>
                          <a:srgbClr val="000000"/>
                        </a:solidFill>
                        <a:effectLst/>
                        <a:latin typeface="Calibri" panose="020F0502020204030204" pitchFamily="34" charset="0"/>
                      </a:endParaRPr>
                    </a:p>
                  </a:txBody>
                  <a:tcPr marL="5336" marR="5336" marT="5336" marB="0" anchor="ctr">
                    <a:solidFill>
                      <a:schemeClr val="accent1">
                        <a:lumMod val="25000"/>
                        <a:lumOff val="75000"/>
                      </a:schemeClr>
                    </a:solidFill>
                  </a:tcPr>
                </a:tc>
                <a:tc gridSpan="2">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fr-FR" sz="800" u="none" strike="noStrike" dirty="0">
                          <a:effectLst/>
                        </a:rPr>
                        <a:t> Total année 1 + année 2</a:t>
                      </a:r>
                      <a:endParaRPr lang="fr-FR" sz="800" b="1" i="0" u="none" strike="noStrike" dirty="0">
                        <a:solidFill>
                          <a:srgbClr val="000000"/>
                        </a:solidFill>
                        <a:effectLst/>
                        <a:latin typeface="Calibri" panose="020F0502020204030204" pitchFamily="34" charset="0"/>
                      </a:endParaRPr>
                    </a:p>
                    <a:p>
                      <a:pPr algn="ctr" fontAlgn="ctr"/>
                      <a:r>
                        <a:rPr lang="fr-FR" sz="800" u="none" strike="noStrike" dirty="0">
                          <a:effectLst/>
                        </a:rPr>
                        <a:t> </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hMerge="1">
                  <a:txBody>
                    <a:bodyPr/>
                    <a:lstStyle/>
                    <a:p>
                      <a:endParaRPr lang="fr-FR"/>
                    </a:p>
                  </a:txBody>
                  <a:tcPr/>
                </a:tc>
                <a:tc>
                  <a:txBody>
                    <a:bodyPr/>
                    <a:lstStyle/>
                    <a:p>
                      <a:pPr algn="ctr" fontAlgn="ctr"/>
                      <a:r>
                        <a:rPr lang="fr-FR" sz="1000" u="none" strike="noStrike" dirty="0">
                          <a:effectLst/>
                        </a:rPr>
                        <a:t>                35   </a:t>
                      </a:r>
                      <a:endParaRPr lang="fr-FR" sz="1000" b="1" i="0" u="none" strike="noStrike" dirty="0">
                        <a:solidFill>
                          <a:srgbClr val="000000"/>
                        </a:solidFill>
                        <a:effectLst/>
                        <a:latin typeface="Calibri" panose="020F0502020204030204" pitchFamily="34" charset="0"/>
                      </a:endParaRPr>
                    </a:p>
                  </a:txBody>
                  <a:tcPr marL="5336" marR="5336" marT="5336" marB="0" anchor="ctr">
                    <a:solidFill>
                      <a:schemeClr val="accent1">
                        <a:lumMod val="50000"/>
                        <a:lumOff val="50000"/>
                      </a:schemeClr>
                    </a:solidFill>
                  </a:tcPr>
                </a:tc>
                <a:tc gridSpan="2">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fr-FR" sz="800" u="none" strike="noStrike" dirty="0">
                          <a:effectLst/>
                        </a:rPr>
                        <a:t> Total année 1 + année 2</a:t>
                      </a:r>
                      <a:endParaRPr lang="fr-FR" sz="800" b="1" i="0" u="none" strike="noStrike" dirty="0">
                        <a:solidFill>
                          <a:srgbClr val="000000"/>
                        </a:solidFill>
                        <a:effectLst/>
                        <a:latin typeface="Calibri" panose="020F0502020204030204" pitchFamily="34" charset="0"/>
                      </a:endParaRPr>
                    </a:p>
                    <a:p>
                      <a:pPr algn="ctr" fontAlgn="ctr"/>
                      <a:r>
                        <a:rPr lang="fr-FR" sz="800" u="none" strike="noStrike" dirty="0">
                          <a:effectLst/>
                        </a:rPr>
                        <a:t> </a:t>
                      </a:r>
                      <a:endParaRPr lang="fr-FR" sz="8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tc hMerge="1">
                  <a:txBody>
                    <a:bodyPr/>
                    <a:lstStyle/>
                    <a:p>
                      <a:endParaRPr lang="fr-FR"/>
                    </a:p>
                  </a:txBody>
                  <a:tcPr/>
                </a:tc>
                <a:tc>
                  <a:txBody>
                    <a:bodyPr/>
                    <a:lstStyle/>
                    <a:p>
                      <a:pPr algn="ctr" fontAlgn="ctr"/>
                      <a:r>
                        <a:rPr lang="fr-FR" sz="1000" u="none" strike="noStrike" dirty="0">
                          <a:effectLst/>
                        </a:rPr>
                        <a:t>                26   </a:t>
                      </a:r>
                      <a:endParaRPr lang="fr-FR" sz="1000" b="1" i="0" u="none" strike="noStrike" dirty="0">
                        <a:solidFill>
                          <a:srgbClr val="000000"/>
                        </a:solidFill>
                        <a:effectLst/>
                        <a:latin typeface="Calibri" panose="020F0502020204030204" pitchFamily="34" charset="0"/>
                      </a:endParaRPr>
                    </a:p>
                  </a:txBody>
                  <a:tcPr marL="5336" marR="5336" marT="5336" marB="0" anchor="ctr">
                    <a:solidFill>
                      <a:schemeClr val="accent1">
                        <a:lumMod val="75000"/>
                        <a:lumOff val="25000"/>
                      </a:schemeClr>
                    </a:solidFill>
                  </a:tcPr>
                </a:tc>
                <a:extLst>
                  <a:ext uri="{0D108BD9-81ED-4DB2-BD59-A6C34878D82A}">
                    <a16:rowId xmlns:a16="http://schemas.microsoft.com/office/drawing/2014/main" xmlns="" val="3772078244"/>
                  </a:ext>
                </a:extLst>
              </a:tr>
            </a:tbl>
          </a:graphicData>
        </a:graphic>
      </p:graphicFrame>
    </p:spTree>
    <p:extLst>
      <p:ext uri="{BB962C8B-B14F-4D97-AF65-F5344CB8AC3E}">
        <p14:creationId xmlns:p14="http://schemas.microsoft.com/office/powerpoint/2010/main" val="2386738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88FACC-056E-4EBF-6DC6-5319492480C6}"/>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18B8216A-7959-B645-AFA6-0FD922453259}"/>
              </a:ext>
            </a:extLst>
          </p:cNvPr>
          <p:cNvSpPr>
            <a:spLocks noGrp="1"/>
          </p:cNvSpPr>
          <p:nvPr>
            <p:ph type="dt" sz="half" idx="10"/>
          </p:nvPr>
        </p:nvSpPr>
        <p:spPr/>
        <p:txBody>
          <a:bodyPr/>
          <a:lstStyle/>
          <a:p>
            <a:pPr algn="r"/>
            <a:r>
              <a:rPr lang="fr-FR" cap="all"/>
              <a:t>05 mai 2021</a:t>
            </a:r>
            <a:endParaRPr lang="fr-FR" cap="all" dirty="0"/>
          </a:p>
        </p:txBody>
      </p:sp>
      <p:sp>
        <p:nvSpPr>
          <p:cNvPr id="4" name="Espace réservé du pied de page 3">
            <a:extLst>
              <a:ext uri="{FF2B5EF4-FFF2-40B4-BE49-F238E27FC236}">
                <a16:creationId xmlns:a16="http://schemas.microsoft.com/office/drawing/2014/main" xmlns="" id="{F205C4A4-28E6-988C-2706-8E501DC8204A}"/>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A5C8E5BA-50FC-0B69-ED7B-51C22F5D6EFA}"/>
              </a:ext>
            </a:extLst>
          </p:cNvPr>
          <p:cNvSpPr>
            <a:spLocks noGrp="1"/>
          </p:cNvSpPr>
          <p:nvPr>
            <p:ph type="sldNum" sz="quarter" idx="12"/>
          </p:nvPr>
        </p:nvSpPr>
        <p:spPr/>
        <p:txBody>
          <a:bodyPr/>
          <a:lstStyle/>
          <a:p>
            <a:fld id="{733122C9-A0B9-462F-8757-0847AD287B63}" type="slidenum">
              <a:rPr lang="fr-FR" smtClean="0"/>
              <a:pPr/>
              <a:t>26</a:t>
            </a:fld>
            <a:endParaRPr lang="fr-FR" dirty="0"/>
          </a:p>
        </p:txBody>
      </p:sp>
      <p:graphicFrame>
        <p:nvGraphicFramePr>
          <p:cNvPr id="8" name="Tableau 7">
            <a:extLst>
              <a:ext uri="{FF2B5EF4-FFF2-40B4-BE49-F238E27FC236}">
                <a16:creationId xmlns:a16="http://schemas.microsoft.com/office/drawing/2014/main" xmlns="" id="{771712ED-AA3E-9B86-A1B0-8293C3895921}"/>
              </a:ext>
            </a:extLst>
          </p:cNvPr>
          <p:cNvGraphicFramePr>
            <a:graphicFrameLocks noGrp="1"/>
          </p:cNvGraphicFramePr>
          <p:nvPr>
            <p:extLst>
              <p:ext uri="{D42A27DB-BD31-4B8C-83A1-F6EECF244321}">
                <p14:modId xmlns:p14="http://schemas.microsoft.com/office/powerpoint/2010/main" val="264943017"/>
              </p:ext>
            </p:extLst>
          </p:nvPr>
        </p:nvGraphicFramePr>
        <p:xfrm>
          <a:off x="389752" y="4293096"/>
          <a:ext cx="9124948" cy="1480329"/>
        </p:xfrm>
        <a:graphic>
          <a:graphicData uri="http://schemas.openxmlformats.org/drawingml/2006/table">
            <a:tbl>
              <a:tblPr>
                <a:tableStyleId>{5C22544A-7EE6-4342-B048-85BDC9FD1C3A}</a:tableStyleId>
              </a:tblPr>
              <a:tblGrid>
                <a:gridCol w="739345">
                  <a:extLst>
                    <a:ext uri="{9D8B030D-6E8A-4147-A177-3AD203B41FA5}">
                      <a16:colId xmlns:a16="http://schemas.microsoft.com/office/drawing/2014/main" xmlns="" val="257992900"/>
                    </a:ext>
                  </a:extLst>
                </a:gridCol>
                <a:gridCol w="1013618">
                  <a:extLst>
                    <a:ext uri="{9D8B030D-6E8A-4147-A177-3AD203B41FA5}">
                      <a16:colId xmlns:a16="http://schemas.microsoft.com/office/drawing/2014/main" xmlns="" val="1853436835"/>
                    </a:ext>
                  </a:extLst>
                </a:gridCol>
                <a:gridCol w="593861">
                  <a:extLst>
                    <a:ext uri="{9D8B030D-6E8A-4147-A177-3AD203B41FA5}">
                      <a16:colId xmlns:a16="http://schemas.microsoft.com/office/drawing/2014/main" xmlns="" val="2242184173"/>
                    </a:ext>
                  </a:extLst>
                </a:gridCol>
                <a:gridCol w="593861">
                  <a:extLst>
                    <a:ext uri="{9D8B030D-6E8A-4147-A177-3AD203B41FA5}">
                      <a16:colId xmlns:a16="http://schemas.microsoft.com/office/drawing/2014/main" xmlns="" val="2636758033"/>
                    </a:ext>
                  </a:extLst>
                </a:gridCol>
                <a:gridCol w="593861">
                  <a:extLst>
                    <a:ext uri="{9D8B030D-6E8A-4147-A177-3AD203B41FA5}">
                      <a16:colId xmlns:a16="http://schemas.microsoft.com/office/drawing/2014/main" xmlns="" val="1546947949"/>
                    </a:ext>
                  </a:extLst>
                </a:gridCol>
                <a:gridCol w="593861">
                  <a:extLst>
                    <a:ext uri="{9D8B030D-6E8A-4147-A177-3AD203B41FA5}">
                      <a16:colId xmlns:a16="http://schemas.microsoft.com/office/drawing/2014/main" xmlns="" val="3498471290"/>
                    </a:ext>
                  </a:extLst>
                </a:gridCol>
                <a:gridCol w="593861">
                  <a:extLst>
                    <a:ext uri="{9D8B030D-6E8A-4147-A177-3AD203B41FA5}">
                      <a16:colId xmlns:a16="http://schemas.microsoft.com/office/drawing/2014/main" xmlns="" val="1529202746"/>
                    </a:ext>
                  </a:extLst>
                </a:gridCol>
                <a:gridCol w="1013618">
                  <a:extLst>
                    <a:ext uri="{9D8B030D-6E8A-4147-A177-3AD203B41FA5}">
                      <a16:colId xmlns:a16="http://schemas.microsoft.com/office/drawing/2014/main" xmlns="" val="1253027792"/>
                    </a:ext>
                  </a:extLst>
                </a:gridCol>
                <a:gridCol w="593861">
                  <a:extLst>
                    <a:ext uri="{9D8B030D-6E8A-4147-A177-3AD203B41FA5}">
                      <a16:colId xmlns:a16="http://schemas.microsoft.com/office/drawing/2014/main" xmlns="" val="2901379908"/>
                    </a:ext>
                  </a:extLst>
                </a:gridCol>
                <a:gridCol w="593861">
                  <a:extLst>
                    <a:ext uri="{9D8B030D-6E8A-4147-A177-3AD203B41FA5}">
                      <a16:colId xmlns:a16="http://schemas.microsoft.com/office/drawing/2014/main" xmlns="" val="491395449"/>
                    </a:ext>
                  </a:extLst>
                </a:gridCol>
                <a:gridCol w="593861">
                  <a:extLst>
                    <a:ext uri="{9D8B030D-6E8A-4147-A177-3AD203B41FA5}">
                      <a16:colId xmlns:a16="http://schemas.microsoft.com/office/drawing/2014/main" xmlns="" val="1430976143"/>
                    </a:ext>
                  </a:extLst>
                </a:gridCol>
                <a:gridCol w="593861">
                  <a:extLst>
                    <a:ext uri="{9D8B030D-6E8A-4147-A177-3AD203B41FA5}">
                      <a16:colId xmlns:a16="http://schemas.microsoft.com/office/drawing/2014/main" xmlns="" val="3414145744"/>
                    </a:ext>
                  </a:extLst>
                </a:gridCol>
                <a:gridCol w="1013618">
                  <a:extLst>
                    <a:ext uri="{9D8B030D-6E8A-4147-A177-3AD203B41FA5}">
                      <a16:colId xmlns:a16="http://schemas.microsoft.com/office/drawing/2014/main" xmlns="" val="2380591588"/>
                    </a:ext>
                  </a:extLst>
                </a:gridCol>
              </a:tblGrid>
              <a:tr h="150171">
                <a:tc>
                  <a:txBody>
                    <a:bodyPr/>
                    <a:lstStyle/>
                    <a:p>
                      <a:pPr algn="l" fontAlgn="b"/>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l" fontAlgn="b"/>
                      <a:endParaRPr lang="fr-FR" sz="1100" b="0" i="0" u="none" strike="noStrike" dirty="0">
                        <a:solidFill>
                          <a:srgbClr val="000000"/>
                        </a:solidFill>
                        <a:effectLst/>
                        <a:latin typeface="Calibri" panose="020F0502020204030204" pitchFamily="34" charset="0"/>
                      </a:endParaRPr>
                    </a:p>
                  </a:txBody>
                  <a:tcPr marL="6257" marR="6257" marT="6257" marB="0" anchor="b"/>
                </a:tc>
                <a:tc gridSpan="5">
                  <a:txBody>
                    <a:bodyPr/>
                    <a:lstStyle/>
                    <a:p>
                      <a:pPr algn="ctr" fontAlgn="b"/>
                      <a:r>
                        <a:rPr lang="fr-FR" sz="1100" u="none" strike="noStrike" dirty="0">
                          <a:effectLst/>
                        </a:rPr>
                        <a:t>Suivi de cohorte</a:t>
                      </a:r>
                      <a:endParaRPr lang="fr-FR" sz="1100" b="0" i="0" u="none" strike="noStrike" dirty="0">
                        <a:solidFill>
                          <a:srgbClr val="000000"/>
                        </a:solidFill>
                        <a:effectLst/>
                        <a:latin typeface="Calibri" panose="020F0502020204030204" pitchFamily="34" charset="0"/>
                      </a:endParaRPr>
                    </a:p>
                  </a:txBody>
                  <a:tcPr marL="6257" marR="6257" marT="6257"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endParaRPr lang="fr-FR" sz="1100" b="0" i="0" u="none" strike="noStrike" dirty="0">
                        <a:solidFill>
                          <a:srgbClr val="000000"/>
                        </a:solidFill>
                        <a:effectLst/>
                        <a:latin typeface="Calibri" panose="020F0502020204030204" pitchFamily="34" charset="0"/>
                      </a:endParaRPr>
                    </a:p>
                  </a:txBody>
                  <a:tcPr marL="6257" marR="6257" marT="6257" marB="0" anchor="b"/>
                </a:tc>
                <a:tc gridSpan="4">
                  <a:txBody>
                    <a:bodyPr/>
                    <a:lstStyle/>
                    <a:p>
                      <a:pPr algn="ctr" fontAlgn="b"/>
                      <a:r>
                        <a:rPr lang="fr-FR" sz="1100" u="none" strike="noStrike" dirty="0">
                          <a:effectLst/>
                        </a:rPr>
                        <a:t>Suivi de cohorte</a:t>
                      </a:r>
                      <a:endParaRPr lang="fr-FR" sz="1100" b="0" i="0" u="none" strike="noStrike" dirty="0">
                        <a:solidFill>
                          <a:srgbClr val="000000"/>
                        </a:solidFill>
                        <a:effectLst/>
                        <a:latin typeface="Calibri" panose="020F0502020204030204" pitchFamily="34" charset="0"/>
                      </a:endParaRPr>
                    </a:p>
                  </a:txBody>
                  <a:tcPr marL="6257" marR="6257" marT="6257" marB="0" anchor="b"/>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3396732270"/>
                  </a:ext>
                </a:extLst>
              </a:tr>
              <a:tr h="150171">
                <a:tc>
                  <a:txBody>
                    <a:bodyPr/>
                    <a:lstStyle/>
                    <a:p>
                      <a:pPr algn="l"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l"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Pro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Techno</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général</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autres</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total</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Pro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Techno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général</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autres</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total</a:t>
                      </a:r>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2437342230"/>
                  </a:ext>
                </a:extLst>
              </a:tr>
              <a:tr h="187713">
                <a:tc>
                  <a:txBody>
                    <a:bodyPr/>
                    <a:lstStyle/>
                    <a:p>
                      <a:pPr algn="ctr" fontAlgn="b"/>
                      <a:r>
                        <a:rPr lang="fr-FR" sz="900" u="none" strike="noStrike">
                          <a:effectLst/>
                        </a:rPr>
                        <a:t>escoffier</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MAN 2019</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5</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MAN 2020</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6</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FC000"/>
                    </a:solidFill>
                  </a:tcPr>
                </a:tc>
                <a:extLst>
                  <a:ext uri="{0D108BD9-81ED-4DB2-BD59-A6C34878D82A}">
                    <a16:rowId xmlns:a16="http://schemas.microsoft.com/office/drawing/2014/main" xmlns="" val="2336678030"/>
                  </a:ext>
                </a:extLst>
              </a:tr>
              <a:tr h="187713">
                <a:tc>
                  <a:txBody>
                    <a:bodyPr/>
                    <a:lstStyle/>
                    <a:p>
                      <a:pPr algn="ctr" fontAlgn="b"/>
                      <a:r>
                        <a:rPr lang="fr-FR" sz="900" u="none" strike="noStrike">
                          <a:effectLst/>
                        </a:rPr>
                        <a:t>escoffier</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1 STS 2020</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6</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1 STS 2021</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3</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extLst>
                  <a:ext uri="{0D108BD9-81ED-4DB2-BD59-A6C34878D82A}">
                    <a16:rowId xmlns:a16="http://schemas.microsoft.com/office/drawing/2014/main" xmlns="" val="2449498882"/>
                  </a:ext>
                </a:extLst>
              </a:tr>
              <a:tr h="187713">
                <a:tc>
                  <a:txBody>
                    <a:bodyPr/>
                    <a:lstStyle/>
                    <a:p>
                      <a:pPr algn="ctr" fontAlgn="b"/>
                      <a:r>
                        <a:rPr lang="fr-FR" sz="900" u="none" strike="noStrike">
                          <a:effectLst/>
                        </a:rPr>
                        <a:t>escoffier</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2021</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6</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2635844377"/>
                  </a:ext>
                </a:extLst>
              </a:tr>
              <a:tr h="187713">
                <a:tc>
                  <a:txBody>
                    <a:bodyPr/>
                    <a:lstStyle/>
                    <a:p>
                      <a:pPr algn="ctr" fontAlgn="b"/>
                      <a:r>
                        <a:rPr lang="fr-FR" sz="900" u="none" strike="noStrike">
                          <a:effectLst/>
                        </a:rPr>
                        <a:t>jean XXIII</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MAN 2019</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16</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MAN 2020</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12</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15</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extLst>
                  <a:ext uri="{0D108BD9-81ED-4DB2-BD59-A6C34878D82A}">
                    <a16:rowId xmlns:a16="http://schemas.microsoft.com/office/drawing/2014/main" xmlns="" val="2887124893"/>
                  </a:ext>
                </a:extLst>
              </a:tr>
              <a:tr h="187713">
                <a:tc>
                  <a:txBody>
                    <a:bodyPr/>
                    <a:lstStyle/>
                    <a:p>
                      <a:pPr algn="ctr" fontAlgn="b"/>
                      <a:r>
                        <a:rPr lang="fr-FR" sz="900" u="none" strike="noStrike">
                          <a:effectLst/>
                        </a:rPr>
                        <a:t>jean XXIII</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1 STS 2020</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6</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9</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1 STS 2021</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9</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12</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2941520348"/>
                  </a:ext>
                </a:extLst>
              </a:tr>
              <a:tr h="193970">
                <a:tc>
                  <a:txBody>
                    <a:bodyPr/>
                    <a:lstStyle/>
                    <a:p>
                      <a:pPr algn="ctr" fontAlgn="b"/>
                      <a:r>
                        <a:rPr lang="fr-FR" sz="900" u="none" strike="noStrike">
                          <a:effectLst/>
                        </a:rPr>
                        <a:t>jean XXIII</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2021</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4</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3</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7</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9</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12</a:t>
                      </a:r>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4178654542"/>
                  </a:ext>
                </a:extLst>
              </a:tr>
            </a:tbl>
          </a:graphicData>
        </a:graphic>
      </p:graphicFrame>
      <p:graphicFrame>
        <p:nvGraphicFramePr>
          <p:cNvPr id="10" name="Tableau 9">
            <a:extLst>
              <a:ext uri="{FF2B5EF4-FFF2-40B4-BE49-F238E27FC236}">
                <a16:creationId xmlns:a16="http://schemas.microsoft.com/office/drawing/2014/main" xmlns="" id="{263DFEEA-B60F-18C3-4ACA-81803EAB28DE}"/>
              </a:ext>
            </a:extLst>
          </p:cNvPr>
          <p:cNvGraphicFramePr>
            <a:graphicFrameLocks noGrp="1"/>
          </p:cNvGraphicFramePr>
          <p:nvPr>
            <p:extLst>
              <p:ext uri="{D42A27DB-BD31-4B8C-83A1-F6EECF244321}">
                <p14:modId xmlns:p14="http://schemas.microsoft.com/office/powerpoint/2010/main" val="2704581383"/>
              </p:ext>
            </p:extLst>
          </p:nvPr>
        </p:nvGraphicFramePr>
        <p:xfrm>
          <a:off x="389750" y="1811389"/>
          <a:ext cx="9124950" cy="1877132"/>
        </p:xfrm>
        <a:graphic>
          <a:graphicData uri="http://schemas.openxmlformats.org/drawingml/2006/table">
            <a:tbl>
              <a:tblPr>
                <a:tableStyleId>{5C22544A-7EE6-4342-B048-85BDC9FD1C3A}</a:tableStyleId>
              </a:tblPr>
              <a:tblGrid>
                <a:gridCol w="760208">
                  <a:extLst>
                    <a:ext uri="{9D8B030D-6E8A-4147-A177-3AD203B41FA5}">
                      <a16:colId xmlns:a16="http://schemas.microsoft.com/office/drawing/2014/main" xmlns="" val="3150018098"/>
                    </a:ext>
                  </a:extLst>
                </a:gridCol>
                <a:gridCol w="838681">
                  <a:extLst>
                    <a:ext uri="{9D8B030D-6E8A-4147-A177-3AD203B41FA5}">
                      <a16:colId xmlns:a16="http://schemas.microsoft.com/office/drawing/2014/main" xmlns="" val="2847889583"/>
                    </a:ext>
                  </a:extLst>
                </a:gridCol>
                <a:gridCol w="610619">
                  <a:extLst>
                    <a:ext uri="{9D8B030D-6E8A-4147-A177-3AD203B41FA5}">
                      <a16:colId xmlns:a16="http://schemas.microsoft.com/office/drawing/2014/main" xmlns="" val="1200451188"/>
                    </a:ext>
                  </a:extLst>
                </a:gridCol>
                <a:gridCol w="610619">
                  <a:extLst>
                    <a:ext uri="{9D8B030D-6E8A-4147-A177-3AD203B41FA5}">
                      <a16:colId xmlns:a16="http://schemas.microsoft.com/office/drawing/2014/main" xmlns="" val="2214637325"/>
                    </a:ext>
                  </a:extLst>
                </a:gridCol>
                <a:gridCol w="610619">
                  <a:extLst>
                    <a:ext uri="{9D8B030D-6E8A-4147-A177-3AD203B41FA5}">
                      <a16:colId xmlns:a16="http://schemas.microsoft.com/office/drawing/2014/main" xmlns="" val="3967748632"/>
                    </a:ext>
                  </a:extLst>
                </a:gridCol>
                <a:gridCol w="610619">
                  <a:extLst>
                    <a:ext uri="{9D8B030D-6E8A-4147-A177-3AD203B41FA5}">
                      <a16:colId xmlns:a16="http://schemas.microsoft.com/office/drawing/2014/main" xmlns="" val="2435405956"/>
                    </a:ext>
                  </a:extLst>
                </a:gridCol>
                <a:gridCol w="760208">
                  <a:extLst>
                    <a:ext uri="{9D8B030D-6E8A-4147-A177-3AD203B41FA5}">
                      <a16:colId xmlns:a16="http://schemas.microsoft.com/office/drawing/2014/main" xmlns="" val="3377729541"/>
                    </a:ext>
                  </a:extLst>
                </a:gridCol>
                <a:gridCol w="838681">
                  <a:extLst>
                    <a:ext uri="{9D8B030D-6E8A-4147-A177-3AD203B41FA5}">
                      <a16:colId xmlns:a16="http://schemas.microsoft.com/office/drawing/2014/main" xmlns="" val="3924946732"/>
                    </a:ext>
                  </a:extLst>
                </a:gridCol>
                <a:gridCol w="610619">
                  <a:extLst>
                    <a:ext uri="{9D8B030D-6E8A-4147-A177-3AD203B41FA5}">
                      <a16:colId xmlns:a16="http://schemas.microsoft.com/office/drawing/2014/main" xmlns="" val="783479114"/>
                    </a:ext>
                  </a:extLst>
                </a:gridCol>
                <a:gridCol w="610619">
                  <a:extLst>
                    <a:ext uri="{9D8B030D-6E8A-4147-A177-3AD203B41FA5}">
                      <a16:colId xmlns:a16="http://schemas.microsoft.com/office/drawing/2014/main" xmlns="" val="1046241064"/>
                    </a:ext>
                  </a:extLst>
                </a:gridCol>
                <a:gridCol w="610619">
                  <a:extLst>
                    <a:ext uri="{9D8B030D-6E8A-4147-A177-3AD203B41FA5}">
                      <a16:colId xmlns:a16="http://schemas.microsoft.com/office/drawing/2014/main" xmlns="" val="1378324754"/>
                    </a:ext>
                  </a:extLst>
                </a:gridCol>
                <a:gridCol w="610619">
                  <a:extLst>
                    <a:ext uri="{9D8B030D-6E8A-4147-A177-3AD203B41FA5}">
                      <a16:colId xmlns:a16="http://schemas.microsoft.com/office/drawing/2014/main" xmlns="" val="2439726519"/>
                    </a:ext>
                  </a:extLst>
                </a:gridCol>
                <a:gridCol w="1042220">
                  <a:extLst>
                    <a:ext uri="{9D8B030D-6E8A-4147-A177-3AD203B41FA5}">
                      <a16:colId xmlns:a16="http://schemas.microsoft.com/office/drawing/2014/main" xmlns="" val="2939518985"/>
                    </a:ext>
                  </a:extLst>
                </a:gridCol>
              </a:tblGrid>
              <a:tr h="187713">
                <a:tc>
                  <a:txBody>
                    <a:bodyPr/>
                    <a:lstStyle/>
                    <a:p>
                      <a:pPr algn="l" fontAlgn="b"/>
                      <a:endParaRPr lang="fr-FR" sz="1100" b="0" i="0" u="none" strike="noStrike">
                        <a:solidFill>
                          <a:srgbClr val="000000"/>
                        </a:solidFill>
                        <a:effectLst/>
                        <a:latin typeface="Calibri" panose="020F0502020204030204" pitchFamily="34" charset="0"/>
                      </a:endParaRPr>
                    </a:p>
                  </a:txBody>
                  <a:tcPr marL="6257" marR="6257" marT="6257" marB="0" anchor="b"/>
                </a:tc>
                <a:tc gridSpan="5">
                  <a:txBody>
                    <a:bodyPr/>
                    <a:lstStyle/>
                    <a:p>
                      <a:pPr algn="ctr" fontAlgn="b"/>
                      <a:r>
                        <a:rPr lang="fr-FR" sz="1100" u="none" strike="noStrike">
                          <a:effectLst/>
                        </a:rPr>
                        <a:t>Suivi de cohorte</a:t>
                      </a:r>
                      <a:endParaRPr lang="fr-FR" sz="1100" b="0" i="0" u="none" strike="noStrike">
                        <a:solidFill>
                          <a:srgbClr val="000000"/>
                        </a:solidFill>
                        <a:effectLst/>
                        <a:latin typeface="Calibri" panose="020F0502020204030204" pitchFamily="34" charset="0"/>
                      </a:endParaRPr>
                    </a:p>
                  </a:txBody>
                  <a:tcPr marL="6257" marR="6257" marT="6257"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endParaRPr lang="fr-FR" sz="1100" b="0" i="0" u="none" strike="noStrike">
                        <a:solidFill>
                          <a:srgbClr val="000000"/>
                        </a:solidFill>
                        <a:effectLst/>
                        <a:latin typeface="Calibri" panose="020F0502020204030204" pitchFamily="34" charset="0"/>
                      </a:endParaRPr>
                    </a:p>
                  </a:txBody>
                  <a:tcPr marL="6257" marR="6257" marT="6257" marB="0" anchor="b"/>
                </a:tc>
                <a:tc gridSpan="5">
                  <a:txBody>
                    <a:bodyPr/>
                    <a:lstStyle/>
                    <a:p>
                      <a:pPr algn="ctr" fontAlgn="b"/>
                      <a:r>
                        <a:rPr lang="fr-FR" sz="1100" u="none" strike="noStrike" dirty="0">
                          <a:effectLst/>
                        </a:rPr>
                        <a:t>Suivi de cohorte</a:t>
                      </a:r>
                      <a:endParaRPr lang="fr-FR" sz="1100" b="0" i="0" u="none" strike="noStrike" dirty="0">
                        <a:solidFill>
                          <a:srgbClr val="000000"/>
                        </a:solidFill>
                        <a:effectLst/>
                        <a:latin typeface="Calibri" panose="020F0502020204030204" pitchFamily="34" charset="0"/>
                      </a:endParaRPr>
                    </a:p>
                  </a:txBody>
                  <a:tcPr marL="6257" marR="6257" marT="6257"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3064432724"/>
                  </a:ext>
                </a:extLst>
              </a:tr>
              <a:tr h="187713">
                <a:tc>
                  <a:txBody>
                    <a:bodyPr/>
                    <a:lstStyle/>
                    <a:p>
                      <a:pPr algn="l"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Pro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Techno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général</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autres</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total</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Pro</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Techno</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général</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autres</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total</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2669428253"/>
                  </a:ext>
                </a:extLst>
              </a:tr>
              <a:tr h="187713">
                <a:tc>
                  <a:txBody>
                    <a:bodyPr/>
                    <a:lstStyle/>
                    <a:p>
                      <a:pPr algn="ctr" fontAlgn="b"/>
                      <a:r>
                        <a:rPr lang="fr-FR" sz="900" u="none" strike="noStrike">
                          <a:effectLst/>
                        </a:rPr>
                        <a:t>escoffier</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MAN 2021</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5</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4</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10</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tc>
                  <a:txBody>
                    <a:bodyPr/>
                    <a:lstStyle/>
                    <a:p>
                      <a:pPr algn="r" fontAlgn="b"/>
                      <a:r>
                        <a:rPr lang="fr-FR" sz="900" u="none" strike="noStrike">
                          <a:effectLst/>
                        </a:rPr>
                        <a:t>MAN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9</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tc>
                  <a:txBody>
                    <a:bodyPr/>
                    <a:lstStyle/>
                    <a:p>
                      <a:pPr algn="ctr" fontAlgn="b"/>
                      <a:r>
                        <a:rPr lang="fr-FR" sz="1100" u="none" strike="noStrike" dirty="0">
                          <a:effectLst/>
                        </a:rPr>
                        <a:t>0</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10</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extLst>
                  <a:ext uri="{0D108BD9-81ED-4DB2-BD59-A6C34878D82A}">
                    <a16:rowId xmlns:a16="http://schemas.microsoft.com/office/drawing/2014/main" xmlns="" val="3172992222"/>
                  </a:ext>
                </a:extLst>
              </a:tr>
              <a:tr h="281570">
                <a:tc>
                  <a:txBody>
                    <a:bodyPr/>
                    <a:lstStyle/>
                    <a:p>
                      <a:pPr algn="ctr" fontAlgn="b"/>
                      <a:r>
                        <a:rPr lang="fr-FR" sz="900" u="none" strike="noStrike">
                          <a:effectLst/>
                        </a:rPr>
                        <a:t>escoffier</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1 STS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4</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tc>
                  <a:txBody>
                    <a:bodyPr/>
                    <a:lstStyle/>
                    <a:p>
                      <a:pPr algn="r" fontAlgn="b"/>
                      <a:r>
                        <a:rPr lang="fr-FR" sz="900" u="none" strike="noStrike">
                          <a:effectLst/>
                        </a:rPr>
                        <a:t>Année 1 STS 2023</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4080671990"/>
                  </a:ext>
                </a:extLst>
              </a:tr>
              <a:tr h="281570">
                <a:tc>
                  <a:txBody>
                    <a:bodyPr/>
                    <a:lstStyle/>
                    <a:p>
                      <a:pPr algn="ctr" fontAlgn="b"/>
                      <a:r>
                        <a:rPr lang="fr-FR" sz="900" u="none" strike="noStrike">
                          <a:effectLst/>
                        </a:rPr>
                        <a:t>escoffier</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2023</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2024</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3380154422"/>
                  </a:ext>
                </a:extLst>
              </a:tr>
              <a:tr h="187713">
                <a:tc>
                  <a:txBody>
                    <a:bodyPr/>
                    <a:lstStyle/>
                    <a:p>
                      <a:pPr algn="ctr" fontAlgn="b"/>
                      <a:r>
                        <a:rPr lang="fr-FR" sz="900" u="none" strike="noStrike">
                          <a:effectLst/>
                        </a:rPr>
                        <a:t>jean XXIII</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MAN 2021</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14</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tc>
                  <a:txBody>
                    <a:bodyPr/>
                    <a:lstStyle/>
                    <a:p>
                      <a:pPr algn="r" fontAlgn="b"/>
                      <a:r>
                        <a:rPr lang="fr-FR" sz="900" u="none" strike="noStrike">
                          <a:effectLst/>
                        </a:rPr>
                        <a:t>MAN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11</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1</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0</a:t>
                      </a:r>
                      <a:endParaRPr lang="fr-FR" sz="1100" b="0" i="0" u="none" strike="noStrike" dirty="0">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13</a:t>
                      </a:r>
                      <a:endParaRPr lang="fr-FR" sz="1100" b="0" i="0" u="none" strike="noStrike" dirty="0">
                        <a:solidFill>
                          <a:srgbClr val="000000"/>
                        </a:solidFill>
                        <a:effectLst/>
                        <a:latin typeface="Calibri" panose="020F0502020204030204" pitchFamily="34" charset="0"/>
                      </a:endParaRPr>
                    </a:p>
                  </a:txBody>
                  <a:tcPr marL="6257" marR="6257" marT="6257" marB="0" anchor="b">
                    <a:solidFill>
                      <a:schemeClr val="accent1">
                        <a:lumMod val="10000"/>
                        <a:lumOff val="90000"/>
                      </a:schemeClr>
                    </a:solidFill>
                  </a:tcPr>
                </a:tc>
                <a:extLst>
                  <a:ext uri="{0D108BD9-81ED-4DB2-BD59-A6C34878D82A}">
                    <a16:rowId xmlns:a16="http://schemas.microsoft.com/office/drawing/2014/main" xmlns="" val="1242842539"/>
                  </a:ext>
                </a:extLst>
              </a:tr>
              <a:tr h="281570">
                <a:tc>
                  <a:txBody>
                    <a:bodyPr/>
                    <a:lstStyle/>
                    <a:p>
                      <a:pPr algn="ctr" fontAlgn="b"/>
                      <a:r>
                        <a:rPr lang="fr-FR" sz="900" u="none" strike="noStrike">
                          <a:effectLst/>
                        </a:rPr>
                        <a:t>jean XXIII</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1 STS 2022</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4</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2</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0</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6</a:t>
                      </a:r>
                      <a:endParaRPr lang="fr-FR" sz="1100" b="0" i="0" u="none" strike="noStrike" dirty="0">
                        <a:solidFill>
                          <a:srgbClr val="000000"/>
                        </a:solidFill>
                        <a:effectLst/>
                        <a:latin typeface="Calibri" panose="020F0502020204030204" pitchFamily="34" charset="0"/>
                      </a:endParaRPr>
                    </a:p>
                  </a:txBody>
                  <a:tcPr marL="6257" marR="6257" marT="6257" marB="0" anchor="b">
                    <a:solidFill>
                      <a:srgbClr val="F9B235"/>
                    </a:solidFill>
                  </a:tcPr>
                </a:tc>
                <a:tc>
                  <a:txBody>
                    <a:bodyPr/>
                    <a:lstStyle/>
                    <a:p>
                      <a:pPr algn="r" fontAlgn="b"/>
                      <a:r>
                        <a:rPr lang="fr-FR" sz="900" u="none" strike="noStrike">
                          <a:effectLst/>
                        </a:rPr>
                        <a:t>Année 1 STS 2023</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1987615483"/>
                  </a:ext>
                </a:extLst>
              </a:tr>
              <a:tr h="281570">
                <a:tc>
                  <a:txBody>
                    <a:bodyPr/>
                    <a:lstStyle/>
                    <a:p>
                      <a:pPr algn="ctr" fontAlgn="b"/>
                      <a:r>
                        <a:rPr lang="fr-FR" sz="900" u="none" strike="noStrike">
                          <a:effectLst/>
                        </a:rPr>
                        <a:t>jean XXIII</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2023</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r" fontAlgn="b"/>
                      <a:r>
                        <a:rPr lang="fr-FR" sz="900" u="none" strike="noStrike">
                          <a:effectLst/>
                        </a:rPr>
                        <a:t>Année 2 STS 2024</a:t>
                      </a:r>
                      <a:endParaRPr lang="fr-FR" sz="9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a:effectLst/>
                        </a:rPr>
                        <a:t>X</a:t>
                      </a:r>
                      <a:endParaRPr lang="fr-FR" sz="1100" b="0" i="0" u="none" strike="noStrike">
                        <a:solidFill>
                          <a:srgbClr val="000000"/>
                        </a:solidFill>
                        <a:effectLst/>
                        <a:latin typeface="Calibri" panose="020F0502020204030204" pitchFamily="34" charset="0"/>
                      </a:endParaRPr>
                    </a:p>
                  </a:txBody>
                  <a:tcPr marL="6257" marR="6257" marT="6257" marB="0" anchor="b"/>
                </a:tc>
                <a:tc>
                  <a:txBody>
                    <a:bodyPr/>
                    <a:lstStyle/>
                    <a:p>
                      <a:pPr algn="ctr" fontAlgn="b"/>
                      <a:r>
                        <a:rPr lang="fr-FR" sz="1100" u="none" strike="noStrike" dirty="0">
                          <a:effectLst/>
                        </a:rPr>
                        <a:t>X</a:t>
                      </a:r>
                      <a:endParaRPr lang="fr-FR" sz="1100" b="0" i="0" u="none" strike="noStrike" dirty="0">
                        <a:solidFill>
                          <a:srgbClr val="000000"/>
                        </a:solidFill>
                        <a:effectLst/>
                        <a:latin typeface="Calibri" panose="020F0502020204030204" pitchFamily="34" charset="0"/>
                      </a:endParaRPr>
                    </a:p>
                  </a:txBody>
                  <a:tcPr marL="6257" marR="6257" marT="6257" marB="0" anchor="b"/>
                </a:tc>
                <a:extLst>
                  <a:ext uri="{0D108BD9-81ED-4DB2-BD59-A6C34878D82A}">
                    <a16:rowId xmlns:a16="http://schemas.microsoft.com/office/drawing/2014/main" xmlns="" val="1906791869"/>
                  </a:ext>
                </a:extLst>
              </a:tr>
            </a:tbl>
          </a:graphicData>
        </a:graphic>
      </p:graphicFrame>
    </p:spTree>
    <p:extLst>
      <p:ext uri="{BB962C8B-B14F-4D97-AF65-F5344CB8AC3E}">
        <p14:creationId xmlns:p14="http://schemas.microsoft.com/office/powerpoint/2010/main" val="359986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A6FA4BA-5417-499E-B7AE-B09A9B64B392}"/>
              </a:ext>
            </a:extLst>
          </p:cNvPr>
          <p:cNvSpPr>
            <a:spLocks noGrp="1"/>
          </p:cNvSpPr>
          <p:nvPr>
            <p:ph type="title"/>
          </p:nvPr>
        </p:nvSpPr>
        <p:spPr/>
        <p:txBody>
          <a:bodyPr/>
          <a:lstStyle/>
          <a:p>
            <a:r>
              <a:rPr lang="fr-FR" dirty="0"/>
              <a:t>Instruction des dossiers</a:t>
            </a:r>
          </a:p>
        </p:txBody>
      </p:sp>
      <p:sp>
        <p:nvSpPr>
          <p:cNvPr id="3" name="Espace réservé de la date 2">
            <a:extLst>
              <a:ext uri="{FF2B5EF4-FFF2-40B4-BE49-F238E27FC236}">
                <a16:creationId xmlns:a16="http://schemas.microsoft.com/office/drawing/2014/main" xmlns="" id="{74B611C3-5284-4796-8B28-48E3AC9F54BF}"/>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0ADBC460-96E4-4A42-B999-5DF254665A57}"/>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D93A3246-6A64-4E6D-B692-801763E64550}"/>
              </a:ext>
            </a:extLst>
          </p:cNvPr>
          <p:cNvSpPr>
            <a:spLocks noGrp="1"/>
          </p:cNvSpPr>
          <p:nvPr>
            <p:ph type="sldNum" sz="quarter" idx="12"/>
          </p:nvPr>
        </p:nvSpPr>
        <p:spPr/>
        <p:txBody>
          <a:bodyPr/>
          <a:lstStyle/>
          <a:p>
            <a:fld id="{733122C9-A0B9-462F-8757-0847AD287B63}" type="slidenum">
              <a:rPr lang="fr-FR" sz="2000" smtClean="0"/>
              <a:pPr/>
              <a:t>3</a:t>
            </a:fld>
            <a:endParaRPr lang="fr-FR" sz="2000" dirty="0"/>
          </a:p>
        </p:txBody>
      </p:sp>
      <p:sp>
        <p:nvSpPr>
          <p:cNvPr id="6" name="ZoneTexte 5">
            <a:extLst>
              <a:ext uri="{FF2B5EF4-FFF2-40B4-BE49-F238E27FC236}">
                <a16:creationId xmlns:a16="http://schemas.microsoft.com/office/drawing/2014/main" xmlns="" id="{1C11C1CC-110C-42DA-9264-22FCCBC9B03B}"/>
              </a:ext>
            </a:extLst>
          </p:cNvPr>
          <p:cNvSpPr txBox="1"/>
          <p:nvPr/>
        </p:nvSpPr>
        <p:spPr>
          <a:xfrm>
            <a:off x="4664968" y="3829076"/>
            <a:ext cx="5040560" cy="2564163"/>
          </a:xfrm>
          <a:prstGeom prst="rect">
            <a:avLst/>
          </a:prstGeom>
          <a:noFill/>
        </p:spPr>
        <p:txBody>
          <a:bodyPr wrap="square" rtlCol="0">
            <a:spAutoFit/>
          </a:bodyPr>
          <a:lstStyle/>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analyse de l’offre existante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effectifs d’élèves : constat de rentrée et tendances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analyse du tissu économique, secteur d’emploi, stages ou périodes de formation en milieu professionnel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ressources humaines, les besoins DHG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équipements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les espaces disponibles, les investissements à prévoir ;</a:t>
            </a:r>
          </a:p>
          <a:p>
            <a:pPr marL="342900" lvl="0" indent="-342900" algn="just">
              <a:lnSpc>
                <a:spcPts val="16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la localisation ;</a:t>
            </a:r>
          </a:p>
          <a:p>
            <a:pPr marL="342900" lvl="0" indent="-342900" algn="just">
              <a:lnSpc>
                <a:spcPts val="1600"/>
              </a:lnSpc>
              <a:spcAft>
                <a:spcPts val="1200"/>
              </a:spcAft>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Arial" panose="020B0604020202020204" pitchFamily="34" charset="0"/>
              </a:rPr>
              <a:t>le type de formation diplômante ou non.</a:t>
            </a:r>
          </a:p>
        </p:txBody>
      </p:sp>
    </p:spTree>
    <p:extLst>
      <p:ext uri="{BB962C8B-B14F-4D97-AF65-F5344CB8AC3E}">
        <p14:creationId xmlns:p14="http://schemas.microsoft.com/office/powerpoint/2010/main" val="60924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7E2A44-90F6-45CA-9E57-034DB0DB8786}"/>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A8F24F5C-2A5E-4062-9194-0A5F628E0106}"/>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8608BEA9-5157-42DB-AF09-30C5B1C44921}"/>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D346AC7C-B6ED-4C10-AA4D-338CC53AB70F}"/>
              </a:ext>
            </a:extLst>
          </p:cNvPr>
          <p:cNvSpPr>
            <a:spLocks noGrp="1"/>
          </p:cNvSpPr>
          <p:nvPr>
            <p:ph type="sldNum" sz="quarter" idx="12"/>
          </p:nvPr>
        </p:nvSpPr>
        <p:spPr/>
        <p:txBody>
          <a:bodyPr/>
          <a:lstStyle/>
          <a:p>
            <a:fld id="{733122C9-A0B9-462F-8757-0847AD287B63}" type="slidenum">
              <a:rPr lang="fr-FR" sz="2000" smtClean="0"/>
              <a:pPr/>
              <a:t>4</a:t>
            </a:fld>
            <a:endParaRPr lang="fr-FR" sz="2000" dirty="0"/>
          </a:p>
        </p:txBody>
      </p:sp>
      <p:graphicFrame>
        <p:nvGraphicFramePr>
          <p:cNvPr id="7" name="Tableau 6">
            <a:extLst>
              <a:ext uri="{FF2B5EF4-FFF2-40B4-BE49-F238E27FC236}">
                <a16:creationId xmlns:a16="http://schemas.microsoft.com/office/drawing/2014/main" xmlns="" id="{B14AD248-1414-4C69-8311-D87D236DA99B}"/>
              </a:ext>
            </a:extLst>
          </p:cNvPr>
          <p:cNvGraphicFramePr>
            <a:graphicFrameLocks noGrp="1"/>
          </p:cNvGraphicFramePr>
          <p:nvPr>
            <p:extLst>
              <p:ext uri="{D42A27DB-BD31-4B8C-83A1-F6EECF244321}">
                <p14:modId xmlns:p14="http://schemas.microsoft.com/office/powerpoint/2010/main" val="3389738127"/>
              </p:ext>
            </p:extLst>
          </p:nvPr>
        </p:nvGraphicFramePr>
        <p:xfrm>
          <a:off x="210289" y="1556792"/>
          <a:ext cx="9577064" cy="4312124"/>
        </p:xfrm>
        <a:graphic>
          <a:graphicData uri="http://schemas.openxmlformats.org/drawingml/2006/table">
            <a:tbl>
              <a:tblPr firstRow="1" firstCol="1" bandRow="1">
                <a:tableStyleId>{5C22544A-7EE6-4342-B048-85BDC9FD1C3A}</a:tableStyleId>
              </a:tblPr>
              <a:tblGrid>
                <a:gridCol w="3600400">
                  <a:extLst>
                    <a:ext uri="{9D8B030D-6E8A-4147-A177-3AD203B41FA5}">
                      <a16:colId xmlns:a16="http://schemas.microsoft.com/office/drawing/2014/main" xmlns="" val="78804285"/>
                    </a:ext>
                  </a:extLst>
                </a:gridCol>
                <a:gridCol w="854279">
                  <a:extLst>
                    <a:ext uri="{9D8B030D-6E8A-4147-A177-3AD203B41FA5}">
                      <a16:colId xmlns:a16="http://schemas.microsoft.com/office/drawing/2014/main" xmlns="" val="467293208"/>
                    </a:ext>
                  </a:extLst>
                </a:gridCol>
                <a:gridCol w="2242065">
                  <a:extLst>
                    <a:ext uri="{9D8B030D-6E8A-4147-A177-3AD203B41FA5}">
                      <a16:colId xmlns:a16="http://schemas.microsoft.com/office/drawing/2014/main" xmlns="" val="446571899"/>
                    </a:ext>
                  </a:extLst>
                </a:gridCol>
                <a:gridCol w="710263">
                  <a:extLst>
                    <a:ext uri="{9D8B030D-6E8A-4147-A177-3AD203B41FA5}">
                      <a16:colId xmlns:a16="http://schemas.microsoft.com/office/drawing/2014/main" xmlns="" val="990437760"/>
                    </a:ext>
                  </a:extLst>
                </a:gridCol>
                <a:gridCol w="2170057">
                  <a:extLst>
                    <a:ext uri="{9D8B030D-6E8A-4147-A177-3AD203B41FA5}">
                      <a16:colId xmlns:a16="http://schemas.microsoft.com/office/drawing/2014/main" xmlns="" val="511351424"/>
                    </a:ext>
                  </a:extLst>
                </a:gridCol>
              </a:tblGrid>
              <a:tr h="288032">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Effectifs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30763499"/>
                  </a:ext>
                </a:extLst>
              </a:tr>
              <a:tr h="420329">
                <a:tc>
                  <a:txBody>
                    <a:bodyPr/>
                    <a:lstStyle/>
                    <a:p>
                      <a:pPr>
                        <a:lnSpc>
                          <a:spcPct val="115000"/>
                        </a:lnSpc>
                      </a:pPr>
                      <a:r>
                        <a:rPr lang="fr-FR" sz="1100" b="1" kern="1200" dirty="0">
                          <a:solidFill>
                            <a:schemeClr val="lt1"/>
                          </a:solidFill>
                          <a:effectLst/>
                          <a:latin typeface="+mn-lt"/>
                          <a:ea typeface="+mn-ea"/>
                          <a:cs typeface="+mn-cs"/>
                        </a:rPr>
                        <a:t>MC </a:t>
                      </a:r>
                      <a:r>
                        <a:rPr lang="fr-FR" sz="1100" b="1" kern="1200" dirty="0" err="1">
                          <a:solidFill>
                            <a:schemeClr val="lt1"/>
                          </a:solidFill>
                          <a:effectLst/>
                          <a:latin typeface="+mn-lt"/>
                          <a:ea typeface="+mn-ea"/>
                          <a:cs typeface="+mn-cs"/>
                        </a:rPr>
                        <a:t>Niv</a:t>
                      </a:r>
                      <a:r>
                        <a:rPr lang="fr-FR" sz="1100" b="1" kern="1200" dirty="0">
                          <a:solidFill>
                            <a:schemeClr val="lt1"/>
                          </a:solidFill>
                          <a:effectLst/>
                          <a:latin typeface="+mn-lt"/>
                          <a:ea typeface="+mn-ea"/>
                          <a:cs typeface="+mn-cs"/>
                        </a:rPr>
                        <a:t> 3 Sureté des espaces ouverts au </a:t>
                      </a:r>
                      <a:r>
                        <a:rPr lang="fr-FR" sz="1100" b="1" kern="1200" dirty="0">
                          <a:solidFill>
                            <a:schemeClr val="bg1"/>
                          </a:solidFill>
                          <a:effectLst/>
                          <a:latin typeface="+mn-lt"/>
                          <a:ea typeface="+mn-ea"/>
                          <a:cs typeface="+mn-cs"/>
                          <a:hlinkClick r:id="rId3">
                            <a:extLst>
                              <a:ext uri="{A12FA001-AC4F-418D-AE19-62706E023703}">
                                <ahyp:hlinkClr xmlns:ahyp="http://schemas.microsoft.com/office/drawing/2018/hyperlinkcolor" xmlns="" val="tx"/>
                              </a:ext>
                            </a:extLst>
                          </a:hlinkClick>
                        </a:rPr>
                        <a:t>public</a:t>
                      </a:r>
                      <a:endParaRPr lang="fr-F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J. </a:t>
                      </a:r>
                      <a:r>
                        <a:rPr lang="fr-FR" sz="1100" kern="1200" dirty="0" err="1">
                          <a:solidFill>
                            <a:schemeClr val="dk1"/>
                          </a:solidFill>
                          <a:effectLst/>
                          <a:latin typeface="+mn-lt"/>
                          <a:ea typeface="+mn-ea"/>
                          <a:cs typeface="+mn-cs"/>
                        </a:rPr>
                        <a:t>Vakié</a:t>
                      </a:r>
                      <a:r>
                        <a:rPr lang="fr-FR" sz="1100" kern="1200" dirty="0">
                          <a:solidFill>
                            <a:schemeClr val="dk1"/>
                          </a:solidFill>
                          <a:effectLst/>
                          <a:latin typeface="+mn-lt"/>
                          <a:ea typeface="+mn-ea"/>
                          <a:cs typeface="+mn-cs"/>
                        </a:rPr>
                        <a:t> – </a:t>
                      </a:r>
                      <a:r>
                        <a:rPr lang="fr-FR" sz="1100" kern="1200" dirty="0" err="1">
                          <a:solidFill>
                            <a:schemeClr val="dk1"/>
                          </a:solidFill>
                          <a:effectLst/>
                          <a:latin typeface="+mn-lt"/>
                          <a:ea typeface="+mn-ea"/>
                          <a:cs typeface="+mn-cs"/>
                        </a:rPr>
                        <a:t>Houailou</a:t>
                      </a: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16</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49768842"/>
                  </a:ext>
                </a:extLst>
              </a:tr>
              <a:tr h="490403">
                <a:tc>
                  <a:txBody>
                    <a:bodyPr/>
                    <a:lstStyle/>
                    <a:p>
                      <a:pPr>
                        <a:lnSpc>
                          <a:spcPct val="115000"/>
                        </a:lnSpc>
                      </a:pPr>
                      <a:r>
                        <a:rPr lang="fr-FR" sz="1100" b="1" kern="1200" dirty="0">
                          <a:solidFill>
                            <a:schemeClr val="lt1"/>
                          </a:solidFill>
                          <a:effectLst/>
                          <a:latin typeface="+mn-lt"/>
                          <a:ea typeface="+mn-ea"/>
                          <a:cs typeface="+mn-cs"/>
                        </a:rPr>
                        <a:t>BTS professions </a:t>
                      </a:r>
                      <a:r>
                        <a:rPr lang="fr-FR" sz="1100" b="1" kern="1200" dirty="0">
                          <a:solidFill>
                            <a:schemeClr val="bg1"/>
                          </a:solidFill>
                          <a:effectLst/>
                          <a:latin typeface="+mn-lt"/>
                          <a:ea typeface="+mn-ea"/>
                          <a:cs typeface="+mn-cs"/>
                          <a:hlinkClick r:id="rId4">
                            <a:extLst>
                              <a:ext uri="{A12FA001-AC4F-418D-AE19-62706E023703}">
                                <ahyp:hlinkClr xmlns:ahyp="http://schemas.microsoft.com/office/drawing/2018/hyperlinkcolor" xmlns="" val="tx"/>
                              </a:ext>
                            </a:extLst>
                          </a:hlinkClick>
                        </a:rPr>
                        <a:t>immobilières</a:t>
                      </a:r>
                      <a:endParaRPr lang="fr-FR"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St Pierre Chanel – Mont-Dore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15</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62030844"/>
                  </a:ext>
                </a:extLst>
              </a:tr>
              <a:tr h="420329">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BTS Collaborateur juriste </a:t>
                      </a:r>
                      <a:r>
                        <a:rPr lang="fr-FR" sz="1100" dirty="0">
                          <a:solidFill>
                            <a:schemeClr val="bg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xmlns="" val="tx"/>
                              </a:ext>
                            </a:extLst>
                          </a:hlinkClick>
                        </a:rPr>
                        <a:t>notarial</a:t>
                      </a:r>
                      <a:endParaRPr lang="fr-FR" sz="1100" dirty="0">
                        <a:solidFill>
                          <a:schemeClr val="bg1"/>
                        </a:solidFill>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St Pierre Chanel – Mont-Dore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15</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290390754"/>
                  </a:ext>
                </a:extLst>
              </a:tr>
              <a:tr h="420329">
                <a:tc>
                  <a:txBody>
                    <a:bodyPr/>
                    <a:lstStyle/>
                    <a:p>
                      <a:pPr>
                        <a:lnSpc>
                          <a:spcPct val="115000"/>
                        </a:lnSpc>
                      </a:pPr>
                      <a:r>
                        <a:rPr lang="fr-FR" sz="1100" dirty="0">
                          <a:effectLst/>
                        </a:rPr>
                        <a:t>BTS Gestion de la PME (</a:t>
                      </a:r>
                      <a:r>
                        <a:rPr lang="fr-FR" sz="1100" dirty="0">
                          <a:solidFill>
                            <a:schemeClr val="bg1"/>
                          </a:solidFill>
                          <a:effectLst/>
                          <a:hlinkClick r:id="rId6">
                            <a:extLst>
                              <a:ext uri="{A12FA001-AC4F-418D-AE19-62706E023703}">
                                <ahyp:hlinkClr xmlns:ahyp="http://schemas.microsoft.com/office/drawing/2018/hyperlinkcolor" xmlns="" val="tx"/>
                              </a:ext>
                            </a:extLst>
                          </a:hlinkClick>
                        </a:rPr>
                        <a:t>GPME</a:t>
                      </a:r>
                      <a:r>
                        <a:rPr lang="fr-FR" sz="1100" dirty="0">
                          <a:effectLst/>
                        </a:rPr>
                        <a: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Services</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rPr>
                        <a:t>LP DDEC François d’assise – Bourail</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15</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510087759"/>
                  </a:ext>
                </a:extLst>
              </a:tr>
              <a:tr h="490403">
                <a:tc>
                  <a:txBody>
                    <a:bodyPr/>
                    <a:lstStyle/>
                    <a:p>
                      <a:pPr>
                        <a:lnSpc>
                          <a:spcPct val="115000"/>
                        </a:lnSpc>
                      </a:pPr>
                      <a:r>
                        <a:rPr lang="fr-FR" sz="1100" dirty="0">
                          <a:effectLst/>
                        </a:rPr>
                        <a:t>BTS Négociation et digitalisation de la relation client (NDRC)</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DDEC François d’assise – Bourail</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15</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Fermeture?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446318699"/>
                  </a:ext>
                </a:extLst>
              </a:tr>
              <a:tr h="420329">
                <a:tc>
                  <a:txBody>
                    <a:bodyPr/>
                    <a:lstStyle/>
                    <a:p>
                      <a:pPr>
                        <a:lnSpc>
                          <a:spcPct val="115000"/>
                        </a:lnSpc>
                      </a:pPr>
                      <a:r>
                        <a:rPr lang="fr-FR" sz="1100" dirty="0">
                          <a:effectLst/>
                        </a:rPr>
                        <a:t>BTS Gestion de la PME (GPME)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err="1">
                          <a:effectLst/>
                        </a:rPr>
                        <a:t>Lpo</a:t>
                      </a:r>
                      <a:r>
                        <a:rPr lang="fr-FR" sz="1100" dirty="0">
                          <a:effectLst/>
                        </a:rPr>
                        <a:t> EPENC </a:t>
                      </a:r>
                      <a:r>
                        <a:rPr lang="fr-FR" sz="1100" dirty="0" err="1">
                          <a:effectLst/>
                        </a:rPr>
                        <a:t>Haudra</a:t>
                      </a:r>
                      <a:r>
                        <a:rPr lang="fr-FR" sz="1100" dirty="0">
                          <a:effectLst/>
                        </a:rPr>
                        <a:t> - Lifou</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a:effectLst/>
                        </a:rPr>
                        <a:t>15</a:t>
                      </a:r>
                      <a:endParaRPr lang="fr-F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83646576"/>
                  </a:ext>
                </a:extLst>
              </a:tr>
              <a:tr h="358244">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CAP Maçon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ALP  – Collège Koumac</a:t>
                      </a: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Ouverture?</a:t>
                      </a:r>
                    </a:p>
                  </a:txBody>
                  <a:tcPr marL="0" marR="0" marT="0" marB="0"/>
                </a:tc>
                <a:extLst>
                  <a:ext uri="{0D108BD9-81ED-4DB2-BD59-A6C34878D82A}">
                    <a16:rowId xmlns:a16="http://schemas.microsoft.com/office/drawing/2014/main" xmlns="" val="3232227040"/>
                  </a:ext>
                </a:extLst>
              </a:tr>
              <a:tr h="358244">
                <a:tc>
                  <a:txBody>
                    <a:bodyPr/>
                    <a:lstStyle/>
                    <a:p>
                      <a:pPr>
                        <a:lnSpc>
                          <a:spcPct val="115000"/>
                        </a:lnSpc>
                      </a:pPr>
                      <a:r>
                        <a:rPr lang="fr-FR" sz="1100" dirty="0">
                          <a:effectLst/>
                        </a:rPr>
                        <a:t>CAP Charpentier </a:t>
                      </a:r>
                      <a:r>
                        <a:rPr lang="fr-FR" sz="1100" dirty="0">
                          <a:solidFill>
                            <a:schemeClr val="bg1"/>
                          </a:solidFill>
                          <a:effectLst/>
                          <a:hlinkClick r:id="rId7">
                            <a:extLst>
                              <a:ext uri="{A12FA001-AC4F-418D-AE19-62706E023703}">
                                <ahyp:hlinkClr xmlns:ahyp="http://schemas.microsoft.com/office/drawing/2018/hyperlinkcolor" xmlns="" val="tx"/>
                              </a:ext>
                            </a:extLst>
                          </a:hlinkClick>
                        </a:rPr>
                        <a:t>Bois</a:t>
                      </a:r>
                      <a:r>
                        <a:rPr lang="fr-FR" sz="1100" dirty="0">
                          <a:solidFill>
                            <a:schemeClr val="bg1"/>
                          </a:solidFill>
                          <a:effectLst/>
                        </a:rPr>
                        <a:t> (abrogation constructeur </a:t>
                      </a:r>
                      <a:r>
                        <a:rPr lang="fr-FR" sz="1100" dirty="0">
                          <a:solidFill>
                            <a:schemeClr val="bg1"/>
                          </a:solidFill>
                          <a:effectLst/>
                          <a:hlinkClick r:id="rId8">
                            <a:extLst>
                              <a:ext uri="{A12FA001-AC4F-418D-AE19-62706E023703}">
                                <ahyp:hlinkClr xmlns:ahyp="http://schemas.microsoft.com/office/drawing/2018/hyperlinkcolor" xmlns="" val="tx"/>
                              </a:ext>
                            </a:extLst>
                          </a:hlinkClick>
                        </a:rPr>
                        <a:t>bois</a:t>
                      </a:r>
                      <a:r>
                        <a:rPr lang="fr-FR" sz="1100" dirty="0">
                          <a:solidFill>
                            <a:schemeClr val="bg1"/>
                          </a:solidFill>
                          <a:effectLst/>
                        </a:rPr>
                        <a:t>)</a:t>
                      </a:r>
                      <a:endParaRPr lang="fr-FR"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Services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EPENC Pétro </a:t>
                      </a:r>
                      <a:r>
                        <a:rPr lang="fr-FR" sz="1100" dirty="0" err="1">
                          <a:effectLst/>
                        </a:rPr>
                        <a:t>Attiti</a:t>
                      </a:r>
                      <a:r>
                        <a:rPr lang="fr-FR" sz="1100" dirty="0">
                          <a:effectLst/>
                        </a:rPr>
                        <a:t> - Nouméa</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12</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68954623"/>
                  </a:ext>
                </a:extLst>
              </a:tr>
              <a:tr h="420329">
                <a:tc>
                  <a:txBody>
                    <a:bodyPr/>
                    <a:lstStyle/>
                    <a:p>
                      <a:pPr>
                        <a:lnSpc>
                          <a:spcPct val="115000"/>
                        </a:lnSpc>
                      </a:pPr>
                      <a:r>
                        <a:rPr lang="fr-FR" sz="1100" dirty="0">
                          <a:effectLst/>
                        </a:rPr>
                        <a:t>CAP Charpentier </a:t>
                      </a:r>
                      <a:r>
                        <a:rPr lang="fr-FR" sz="1100" dirty="0">
                          <a:solidFill>
                            <a:schemeClr val="bg1"/>
                          </a:solidFill>
                          <a:effectLst/>
                          <a:hlinkClick r:id="rId7">
                            <a:extLst>
                              <a:ext uri="{A12FA001-AC4F-418D-AE19-62706E023703}">
                                <ahyp:hlinkClr xmlns:ahyp="http://schemas.microsoft.com/office/drawing/2018/hyperlinkcolor" xmlns="" val="tx"/>
                              </a:ext>
                            </a:extLst>
                          </a:hlinkClick>
                        </a:rPr>
                        <a:t>Bois</a:t>
                      </a:r>
                      <a:r>
                        <a:rPr lang="fr-FR" sz="1100" dirty="0">
                          <a:solidFill>
                            <a:schemeClr val="bg1"/>
                          </a:solidFill>
                          <a:effectLst/>
                        </a:rPr>
                        <a:t> (abrogation constructeur </a:t>
                      </a:r>
                      <a:r>
                        <a:rPr lang="fr-FR" sz="1100" dirty="0">
                          <a:solidFill>
                            <a:schemeClr val="bg1"/>
                          </a:solidFill>
                          <a:effectLst/>
                          <a:hlinkClick r:id="rId8">
                            <a:extLst>
                              <a:ext uri="{A12FA001-AC4F-418D-AE19-62706E023703}">
                                <ahyp:hlinkClr xmlns:ahyp="http://schemas.microsoft.com/office/drawing/2018/hyperlinkcolor" xmlns="" val="tx"/>
                              </a:ext>
                            </a:extLst>
                          </a:hlinkClick>
                        </a:rPr>
                        <a:t>bois</a:t>
                      </a:r>
                      <a:r>
                        <a:rPr lang="fr-FR" sz="1100" dirty="0">
                          <a:solidFill>
                            <a:schemeClr val="bg1"/>
                          </a:solidFill>
                          <a:effectLst/>
                        </a:rPr>
                        <a:t>)</a:t>
                      </a:r>
                      <a:endParaRPr lang="fr-FR"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Production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dirty="0">
                          <a:effectLst/>
                        </a:rPr>
                        <a:t>LP DDEC Marcellin Champagnat - Paita</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rPr>
                        <a:t>12</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rPr>
                        <a:t>Ouverture?</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59633801"/>
                  </a:ext>
                </a:extLst>
              </a:tr>
            </a:tbl>
          </a:graphicData>
        </a:graphic>
      </p:graphicFrame>
      <p:sp>
        <p:nvSpPr>
          <p:cNvPr id="6" name="ZoneTexte 5">
            <a:extLst>
              <a:ext uri="{FF2B5EF4-FFF2-40B4-BE49-F238E27FC236}">
                <a16:creationId xmlns:a16="http://schemas.microsoft.com/office/drawing/2014/main" xmlns="" id="{612D5243-1982-4984-9F01-13301BD75933}"/>
              </a:ext>
            </a:extLst>
          </p:cNvPr>
          <p:cNvSpPr txBox="1"/>
          <p:nvPr/>
        </p:nvSpPr>
        <p:spPr>
          <a:xfrm>
            <a:off x="3588000" y="743661"/>
            <a:ext cx="5253432" cy="707886"/>
          </a:xfrm>
          <a:prstGeom prst="rect">
            <a:avLst/>
          </a:prstGeom>
          <a:noFill/>
        </p:spPr>
        <p:txBody>
          <a:bodyPr wrap="square" rtlCol="0">
            <a:spAutoFit/>
          </a:bodyPr>
          <a:lstStyle/>
          <a:p>
            <a:r>
              <a:rPr lang="fr-FR" sz="2000" dirty="0"/>
              <a:t>Proposition d’évolution de la carte des </a:t>
            </a:r>
          </a:p>
          <a:p>
            <a:r>
              <a:rPr lang="fr-FR" sz="2000" dirty="0"/>
              <a:t>formations pour la rentrée scolaire 2023</a:t>
            </a:r>
            <a:endParaRPr lang="fr-FR" dirty="0"/>
          </a:p>
        </p:txBody>
      </p:sp>
    </p:spTree>
    <p:extLst>
      <p:ext uri="{BB962C8B-B14F-4D97-AF65-F5344CB8AC3E}">
        <p14:creationId xmlns:p14="http://schemas.microsoft.com/office/powerpoint/2010/main" val="191009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7E2A44-90F6-45CA-9E57-034DB0DB8786}"/>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A8F24F5C-2A5E-4062-9194-0A5F628E0106}"/>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8608BEA9-5157-42DB-AF09-30C5B1C44921}"/>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D346AC7C-B6ED-4C10-AA4D-338CC53AB70F}"/>
              </a:ext>
            </a:extLst>
          </p:cNvPr>
          <p:cNvSpPr>
            <a:spLocks noGrp="1"/>
          </p:cNvSpPr>
          <p:nvPr>
            <p:ph type="sldNum" sz="quarter" idx="12"/>
          </p:nvPr>
        </p:nvSpPr>
        <p:spPr/>
        <p:txBody>
          <a:bodyPr/>
          <a:lstStyle/>
          <a:p>
            <a:fld id="{733122C9-A0B9-462F-8757-0847AD287B63}" type="slidenum">
              <a:rPr lang="fr-FR" sz="2000" smtClean="0"/>
              <a:pPr/>
              <a:t>5</a:t>
            </a:fld>
            <a:endParaRPr lang="fr-FR" sz="2000" dirty="0"/>
          </a:p>
        </p:txBody>
      </p:sp>
      <p:graphicFrame>
        <p:nvGraphicFramePr>
          <p:cNvPr id="7" name="Tableau 6">
            <a:extLst>
              <a:ext uri="{FF2B5EF4-FFF2-40B4-BE49-F238E27FC236}">
                <a16:creationId xmlns:a16="http://schemas.microsoft.com/office/drawing/2014/main" xmlns="" id="{B14AD248-1414-4C69-8311-D87D236DA99B}"/>
              </a:ext>
            </a:extLst>
          </p:cNvPr>
          <p:cNvGraphicFramePr>
            <a:graphicFrameLocks noGrp="1"/>
          </p:cNvGraphicFramePr>
          <p:nvPr>
            <p:extLst>
              <p:ext uri="{D42A27DB-BD31-4B8C-83A1-F6EECF244321}">
                <p14:modId xmlns:p14="http://schemas.microsoft.com/office/powerpoint/2010/main" val="1603044252"/>
              </p:ext>
            </p:extLst>
          </p:nvPr>
        </p:nvGraphicFramePr>
        <p:xfrm>
          <a:off x="210289" y="1556792"/>
          <a:ext cx="9577064" cy="4048491"/>
        </p:xfrm>
        <a:graphic>
          <a:graphicData uri="http://schemas.openxmlformats.org/drawingml/2006/table">
            <a:tbl>
              <a:tblPr firstRow="1" firstCol="1" bandRow="1">
                <a:tableStyleId>{5C22544A-7EE6-4342-B048-85BDC9FD1C3A}</a:tableStyleId>
              </a:tblPr>
              <a:tblGrid>
                <a:gridCol w="3446567">
                  <a:extLst>
                    <a:ext uri="{9D8B030D-6E8A-4147-A177-3AD203B41FA5}">
                      <a16:colId xmlns:a16="http://schemas.microsoft.com/office/drawing/2014/main" xmlns="" val="78804285"/>
                    </a:ext>
                  </a:extLst>
                </a:gridCol>
                <a:gridCol w="1224136">
                  <a:extLst>
                    <a:ext uri="{9D8B030D-6E8A-4147-A177-3AD203B41FA5}">
                      <a16:colId xmlns:a16="http://schemas.microsoft.com/office/drawing/2014/main" xmlns="" val="467293208"/>
                    </a:ext>
                  </a:extLst>
                </a:gridCol>
                <a:gridCol w="2026041">
                  <a:extLst>
                    <a:ext uri="{9D8B030D-6E8A-4147-A177-3AD203B41FA5}">
                      <a16:colId xmlns:a16="http://schemas.microsoft.com/office/drawing/2014/main" xmlns="" val="446571899"/>
                    </a:ext>
                  </a:extLst>
                </a:gridCol>
                <a:gridCol w="638255">
                  <a:extLst>
                    <a:ext uri="{9D8B030D-6E8A-4147-A177-3AD203B41FA5}">
                      <a16:colId xmlns:a16="http://schemas.microsoft.com/office/drawing/2014/main" xmlns="" val="990437760"/>
                    </a:ext>
                  </a:extLst>
                </a:gridCol>
                <a:gridCol w="2242065">
                  <a:extLst>
                    <a:ext uri="{9D8B030D-6E8A-4147-A177-3AD203B41FA5}">
                      <a16:colId xmlns:a16="http://schemas.microsoft.com/office/drawing/2014/main" xmlns="" val="511351424"/>
                    </a:ext>
                  </a:extLst>
                </a:gridCol>
              </a:tblGrid>
              <a:tr h="298738">
                <a:tc>
                  <a:txBody>
                    <a:bodyPr/>
                    <a:lstStyle/>
                    <a:p>
                      <a:pPr algn="ctr">
                        <a:lnSpc>
                          <a:spcPct val="115000"/>
                        </a:lnSpc>
                      </a:pPr>
                      <a:r>
                        <a:rPr lang="fr-FR" sz="1200" dirty="0">
                          <a:effectLst/>
                        </a:rPr>
                        <a:t>Formation</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Secteur</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Établissement</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rPr>
                        <a:t>Effectifs</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200" dirty="0">
                          <a:effectLst/>
                        </a:rPr>
                        <a:t>Proposition au CCE</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30763499"/>
                  </a:ext>
                </a:extLst>
              </a:tr>
              <a:tr h="460320">
                <a:tc>
                  <a:txBody>
                    <a:bodyPr/>
                    <a:lstStyle/>
                    <a:p>
                      <a:pPr>
                        <a:lnSpc>
                          <a:spcPct val="115000"/>
                        </a:lnSpc>
                      </a:pPr>
                      <a:r>
                        <a:rPr lang="fr-FR" sz="1100" dirty="0">
                          <a:solidFill>
                            <a:schemeClr val="bg1"/>
                          </a:solidFill>
                          <a:effectLst/>
                          <a:latin typeface="+mn-lt"/>
                          <a:ea typeface="Times New Roman" panose="02020603050405020304" pitchFamily="18" charset="0"/>
                          <a:cs typeface="Times New Roman" panose="02020603050405020304" pitchFamily="18" charset="0"/>
                        </a:rPr>
                        <a:t>FCIL Secrétariat - Comptabilité</a:t>
                      </a:r>
                    </a:p>
                  </a:txBody>
                  <a:tcPr marL="37762" marR="37762" marT="37762" marB="37762"/>
                </a:tc>
                <a:tc>
                  <a:txBody>
                    <a:bodyPr/>
                    <a:lstStyle/>
                    <a:p>
                      <a:pPr>
                        <a:lnSpc>
                          <a:spcPct val="115000"/>
                        </a:lnSpc>
                      </a:pPr>
                      <a:r>
                        <a:rPr lang="fr-FR" sz="1100" dirty="0">
                          <a:effectLst/>
                          <a:latin typeface="+mn-lt"/>
                        </a:rPr>
                        <a:t>Services</a:t>
                      </a:r>
                      <a:endParaRPr lang="fr-FR" sz="12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dirty="0">
                          <a:solidFill>
                            <a:schemeClr val="dk1"/>
                          </a:solidFill>
                          <a:effectLst/>
                          <a:latin typeface="+mn-lt"/>
                          <a:ea typeface="+mn-ea"/>
                          <a:cs typeface="+mn-cs"/>
                        </a:rPr>
                        <a:t>LP DDEC St Pierre Chanel – Mont-Dore</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latin typeface="+mn-lt"/>
                        </a:rPr>
                        <a:t>15</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latin typeface="+mn-lt"/>
                        </a:rPr>
                        <a:t>Fermeture? </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49768842"/>
                  </a:ext>
                </a:extLst>
              </a:tr>
              <a:tr h="508630">
                <a:tc>
                  <a:txBody>
                    <a:bodyPr/>
                    <a:lstStyle/>
                    <a:p>
                      <a:pPr>
                        <a:lnSpc>
                          <a:spcPct val="115000"/>
                        </a:lnSpc>
                      </a:pPr>
                      <a:r>
                        <a:rPr lang="fr-FR" sz="1100" b="1" kern="1200" dirty="0">
                          <a:solidFill>
                            <a:schemeClr val="lt1"/>
                          </a:solidFill>
                          <a:effectLst/>
                          <a:latin typeface="+mn-lt"/>
                          <a:ea typeface="+mn-ea"/>
                          <a:cs typeface="+mn-cs"/>
                        </a:rPr>
                        <a:t>FCIL Assistant en gestion immobilière</a:t>
                      </a:r>
                      <a:endParaRPr lang="fr-FR" sz="1100" dirty="0">
                        <a:solidFill>
                          <a:schemeClr val="bg1"/>
                        </a:solidFill>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a:effectLst/>
                          <a:latin typeface="+mn-lt"/>
                        </a:rPr>
                        <a:t>Services</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100" kern="1200">
                          <a:solidFill>
                            <a:schemeClr val="dk1"/>
                          </a:solidFill>
                          <a:effectLst/>
                          <a:latin typeface="+mn-lt"/>
                          <a:ea typeface="+mn-ea"/>
                          <a:cs typeface="+mn-cs"/>
                        </a:rPr>
                        <a:t>LP DDEC St Pierre Chanel – Mont-Dore</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a:effectLst/>
                          <a:latin typeface="+mn-lt"/>
                        </a:rPr>
                        <a:t>15</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pPr>
                      <a:r>
                        <a:rPr lang="fr-FR" sz="1100" dirty="0">
                          <a:effectLst/>
                          <a:latin typeface="+mn-lt"/>
                        </a:rPr>
                        <a:t>Fermeture? </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62030844"/>
                  </a:ext>
                </a:extLst>
              </a:tr>
              <a:tr h="660271">
                <a:tc>
                  <a:txBody>
                    <a:bodyPr/>
                    <a:lstStyle/>
                    <a:p>
                      <a:pPr>
                        <a:lnSpc>
                          <a:spcPct val="115000"/>
                        </a:lnSpc>
                      </a:pPr>
                      <a:r>
                        <a:rPr lang="fr-FR" sz="1100" dirty="0">
                          <a:solidFill>
                            <a:schemeClr val="bg1"/>
                          </a:solidFill>
                          <a:effectLst/>
                          <a:latin typeface="+mn-lt"/>
                          <a:ea typeface="Times New Roman" panose="02020603050405020304" pitchFamily="18" charset="0"/>
                          <a:cs typeface="Times New Roman" panose="02020603050405020304" pitchFamily="18" charset="0"/>
                        </a:rPr>
                        <a:t>CAP Gestion et commercialisation des produits locaux (GCPL)</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marL="0" marR="0" lvl="0" indent="0" algn="l" defTabSz="914378" rtl="0" eaLnBrk="1" fontAlgn="auto" latinLnBrk="0" hangingPunct="1">
                        <a:lnSpc>
                          <a:spcPct val="115000"/>
                        </a:lnSpc>
                        <a:spcBef>
                          <a:spcPts val="0"/>
                        </a:spcBef>
                        <a:spcAft>
                          <a:spcPts val="0"/>
                        </a:spcAft>
                        <a:buClrTx/>
                        <a:buSzTx/>
                        <a:buFontTx/>
                        <a:buNone/>
                        <a:tabLst/>
                        <a:defRPr/>
                      </a:pPr>
                      <a:r>
                        <a:rPr lang="fr-FR" sz="1100" dirty="0" err="1">
                          <a:effectLst/>
                          <a:latin typeface="+mn-lt"/>
                        </a:rPr>
                        <a:t>Lpo</a:t>
                      </a:r>
                      <a:r>
                        <a:rPr lang="fr-FR" sz="1100" dirty="0">
                          <a:effectLst/>
                          <a:latin typeface="+mn-lt"/>
                        </a:rPr>
                        <a:t> EPENC </a:t>
                      </a:r>
                      <a:r>
                        <a:rPr lang="fr-FR" sz="1100" dirty="0" err="1">
                          <a:effectLst/>
                          <a:latin typeface="+mn-lt"/>
                        </a:rPr>
                        <a:t>Haudra</a:t>
                      </a:r>
                      <a:r>
                        <a:rPr lang="fr-FR" sz="1100" dirty="0">
                          <a:effectLst/>
                          <a:latin typeface="+mn-lt"/>
                        </a:rPr>
                        <a:t> – Lifou (SEP la Roche)</a:t>
                      </a:r>
                      <a:endParaRPr lang="fr-FR" sz="1100" dirty="0">
                        <a:effectLst/>
                        <a:latin typeface="+mn-lt"/>
                        <a:ea typeface="Times New Roman" panose="02020603050405020304" pitchFamily="18" charset="0"/>
                        <a:cs typeface="Times New Roman" panose="02020603050405020304" pitchFamily="18" charset="0"/>
                      </a:endParaRPr>
                    </a:p>
                    <a:p>
                      <a:pPr>
                        <a:lnSpc>
                          <a:spcPct val="115000"/>
                        </a:lnSpc>
                      </a:pP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4290390754"/>
                  </a:ext>
                </a:extLst>
              </a:tr>
              <a:tr h="495029">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CAP Maçon</a:t>
                      </a:r>
                    </a:p>
                  </a:txBody>
                  <a:tcPr marL="37762" marR="37762" marT="37762" marB="37762"/>
                </a:tc>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Production</a:t>
                      </a:r>
                    </a:p>
                  </a:txBody>
                  <a:tcPr marL="37762" marR="37762" marT="37762" marB="37762"/>
                </a:tc>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ALP </a:t>
                      </a:r>
                      <a:r>
                        <a:rPr lang="fr-FR" sz="1200" dirty="0" err="1">
                          <a:effectLst/>
                          <a:latin typeface="+mn-lt"/>
                          <a:ea typeface="Times New Roman" panose="02020603050405020304" pitchFamily="18" charset="0"/>
                          <a:cs typeface="Times New Roman" panose="02020603050405020304" pitchFamily="18" charset="0"/>
                        </a:rPr>
                        <a:t>Poindimié</a:t>
                      </a:r>
                      <a:r>
                        <a:rPr lang="fr-FR" sz="1200" dirty="0">
                          <a:effectLst/>
                          <a:latin typeface="+mn-lt"/>
                          <a:ea typeface="Times New Roman" panose="02020603050405020304" pitchFamily="18" charset="0"/>
                          <a:cs typeface="Times New Roman" panose="02020603050405020304" pitchFamily="18" charset="0"/>
                        </a:rPr>
                        <a:t> – Collège Vauthier</a:t>
                      </a:r>
                    </a:p>
                  </a:txBody>
                  <a:tcPr marL="37762" marR="37762" marT="37762" marB="37762"/>
                </a:tc>
                <a:tc>
                  <a:txBody>
                    <a:bodyPr/>
                    <a:lstStyle/>
                    <a:p>
                      <a:pPr algn="ctr">
                        <a:lnSpc>
                          <a:spcPct val="115000"/>
                        </a:lnSpc>
                      </a:pPr>
                      <a:r>
                        <a:rPr lang="fr-FR" sz="12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2510087759"/>
                  </a:ext>
                </a:extLst>
              </a:tr>
              <a:tr h="508630">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CAP Maintenance des matériels option C: Matériels d'espaces verts</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Production</a:t>
                      </a:r>
                      <a:endParaRPr lang="fr-FR" sz="12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nSpc>
                          <a:spcPct val="115000"/>
                        </a:lnSpc>
                      </a:pPr>
                      <a:r>
                        <a:rPr lang="fr-FR" sz="1200" dirty="0">
                          <a:effectLst/>
                          <a:latin typeface="+mn-lt"/>
                          <a:ea typeface="Times New Roman" panose="02020603050405020304" pitchFamily="18" charset="0"/>
                          <a:cs typeface="Times New Roman" panose="02020603050405020304" pitchFamily="18" charset="0"/>
                        </a:rPr>
                        <a:t>ALP </a:t>
                      </a:r>
                      <a:r>
                        <a:rPr lang="fr-FR" sz="1200" dirty="0" err="1">
                          <a:effectLst/>
                          <a:latin typeface="+mn-lt"/>
                          <a:ea typeface="Times New Roman" panose="02020603050405020304" pitchFamily="18" charset="0"/>
                          <a:cs typeface="Times New Roman" panose="02020603050405020304" pitchFamily="18" charset="0"/>
                        </a:rPr>
                        <a:t>Poindimié</a:t>
                      </a:r>
                      <a:r>
                        <a:rPr lang="fr-FR" sz="1200" dirty="0">
                          <a:effectLst/>
                          <a:latin typeface="+mn-lt"/>
                          <a:ea typeface="Times New Roman" panose="02020603050405020304" pitchFamily="18" charset="0"/>
                          <a:cs typeface="Times New Roman" panose="02020603050405020304" pitchFamily="18" charset="0"/>
                        </a:rPr>
                        <a:t> – Collège Vauthier</a:t>
                      </a:r>
                    </a:p>
                  </a:txBody>
                  <a:tcPr marL="37762" marR="37762" marT="37762" marB="37762"/>
                </a:tc>
                <a:tc>
                  <a:txBody>
                    <a:bodyPr/>
                    <a:lstStyle/>
                    <a:p>
                      <a:pPr algn="ctr">
                        <a:lnSpc>
                          <a:spcPct val="115000"/>
                        </a:lnSpc>
                      </a:pPr>
                      <a:r>
                        <a:rPr lang="fr-FR" sz="1200" dirty="0">
                          <a:effectLst/>
                          <a:latin typeface="+mn-lt"/>
                          <a:ea typeface="Times New Roman" panose="02020603050405020304" pitchFamily="18" charset="0"/>
                          <a:cs typeface="Times New Roman" panose="02020603050405020304" pitchFamily="18" charset="0"/>
                        </a:rPr>
                        <a:t>12</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1446318699"/>
                  </a:ext>
                </a:extLst>
              </a:tr>
              <a:tr h="419912">
                <a:tc>
                  <a:txBody>
                    <a:bodyPr/>
                    <a:lstStyle/>
                    <a:p>
                      <a:pPr>
                        <a:lnSpc>
                          <a:spcPct val="115000"/>
                        </a:lnSpc>
                      </a:pPr>
                      <a:r>
                        <a:rPr lang="fr-FR" sz="1100" b="1" dirty="0">
                          <a:effectLst/>
                          <a:latin typeface="+mn-lt"/>
                          <a:ea typeface="Times New Roman" panose="02020603050405020304" pitchFamily="18" charset="0"/>
                          <a:cs typeface="Times New Roman" panose="02020603050405020304" pitchFamily="18" charset="0"/>
                        </a:rPr>
                        <a:t>Mise à niveau </a:t>
                      </a:r>
                      <a:r>
                        <a:rPr lang="fr-FR" sz="1100" b="1" dirty="0" err="1">
                          <a:effectLst/>
                          <a:latin typeface="+mn-lt"/>
                          <a:ea typeface="Times New Roman" panose="02020603050405020304" pitchFamily="18" charset="0"/>
                          <a:cs typeface="Times New Roman" panose="02020603050405020304" pitchFamily="18" charset="0"/>
                        </a:rPr>
                        <a:t>Hotel</a:t>
                      </a:r>
                      <a:r>
                        <a:rPr lang="fr-FR" sz="1100" b="1"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gn="ctr">
                        <a:lnSpc>
                          <a:spcPct val="115000"/>
                        </a:lnSpc>
                      </a:pPr>
                      <a:r>
                        <a:rPr lang="fr-FR" sz="1100" dirty="0" err="1">
                          <a:effectLst/>
                          <a:latin typeface="+mn-lt"/>
                          <a:ea typeface="Times New Roman" panose="02020603050405020304" pitchFamily="18" charset="0"/>
                          <a:cs typeface="Times New Roman" panose="02020603050405020304" pitchFamily="18" charset="0"/>
                        </a:rPr>
                        <a:t>Hotellerie</a:t>
                      </a:r>
                      <a:r>
                        <a:rPr lang="fr-FR" sz="1100"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Lycée professionnel commercial et hôtelier A. Escoffier - NOUMEA</a:t>
                      </a:r>
                    </a:p>
                  </a:txBody>
                  <a:tcPr marL="37762" marR="37762" marT="37762" marB="37762"/>
                </a:tc>
                <a:tc>
                  <a:txBody>
                    <a:bodyPr/>
                    <a:lstStyle/>
                    <a:p>
                      <a:pPr algn="ctr">
                        <a:lnSpc>
                          <a:spcPct val="115000"/>
                        </a:lnSpc>
                      </a:pPr>
                      <a:r>
                        <a:rPr lang="fr-FR" sz="1200" dirty="0">
                          <a:effectLst/>
                          <a:latin typeface="+mn-lt"/>
                          <a:ea typeface="Times New Roman" panose="02020603050405020304" pitchFamily="18" charset="0"/>
                          <a:cs typeface="Times New Roman" panose="02020603050405020304" pitchFamily="18" charset="0"/>
                        </a:rPr>
                        <a:t>15</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4179553645"/>
                  </a:ext>
                </a:extLst>
              </a:tr>
              <a:tr h="260369">
                <a:tc>
                  <a:txBody>
                    <a:bodyPr/>
                    <a:lstStyle/>
                    <a:p>
                      <a:pPr>
                        <a:lnSpc>
                          <a:spcPct val="115000"/>
                        </a:lnSpc>
                      </a:pPr>
                      <a:r>
                        <a:rPr lang="fr-FR" sz="1100" b="1" dirty="0">
                          <a:effectLst/>
                          <a:latin typeface="+mn-lt"/>
                          <a:ea typeface="Times New Roman" panose="02020603050405020304" pitchFamily="18" charset="0"/>
                          <a:cs typeface="Times New Roman" panose="02020603050405020304" pitchFamily="18" charset="0"/>
                        </a:rPr>
                        <a:t>Mise à niveau </a:t>
                      </a:r>
                      <a:r>
                        <a:rPr lang="fr-FR" sz="1100" b="1" dirty="0" err="1">
                          <a:effectLst/>
                          <a:latin typeface="+mn-lt"/>
                          <a:ea typeface="Times New Roman" panose="02020603050405020304" pitchFamily="18" charset="0"/>
                          <a:cs typeface="Times New Roman" panose="02020603050405020304" pitchFamily="18" charset="0"/>
                        </a:rPr>
                        <a:t>Hotel</a:t>
                      </a:r>
                      <a:r>
                        <a:rPr lang="fr-FR" sz="1100" b="1"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gn="ctr">
                        <a:lnSpc>
                          <a:spcPct val="115000"/>
                        </a:lnSpc>
                      </a:pPr>
                      <a:r>
                        <a:rPr lang="fr-FR" sz="1100" dirty="0" err="1">
                          <a:effectLst/>
                          <a:latin typeface="+mn-lt"/>
                          <a:ea typeface="Times New Roman" panose="02020603050405020304" pitchFamily="18" charset="0"/>
                          <a:cs typeface="Times New Roman" panose="02020603050405020304" pitchFamily="18" charset="0"/>
                        </a:rPr>
                        <a:t>Hotellerie</a:t>
                      </a:r>
                      <a:r>
                        <a:rPr lang="fr-FR" sz="1100" dirty="0">
                          <a:effectLst/>
                          <a:latin typeface="+mn-lt"/>
                          <a:ea typeface="Times New Roman" panose="02020603050405020304" pitchFamily="18" charset="0"/>
                          <a:cs typeface="Times New Roman" panose="02020603050405020304" pitchFamily="18" charset="0"/>
                        </a:rPr>
                        <a:t>-restauration</a:t>
                      </a:r>
                    </a:p>
                  </a:txBody>
                  <a:tcPr marL="37762" marR="37762" marT="37762" marB="37762"/>
                </a:tc>
                <a:tc>
                  <a:txBody>
                    <a:bodyPr/>
                    <a:lstStyle/>
                    <a:p>
                      <a:pPr>
                        <a:lnSpc>
                          <a:spcPct val="115000"/>
                        </a:lnSpc>
                      </a:pPr>
                      <a:r>
                        <a:rPr lang="fr-FR" sz="1100" dirty="0">
                          <a:effectLst/>
                          <a:latin typeface="+mn-lt"/>
                          <a:ea typeface="Times New Roman" panose="02020603050405020304" pitchFamily="18" charset="0"/>
                          <a:cs typeface="Times New Roman" panose="02020603050405020304" pitchFamily="18" charset="0"/>
                        </a:rPr>
                        <a:t>Lycée Professionnel Jean XXIII - </a:t>
                      </a:r>
                      <a:r>
                        <a:rPr lang="fr-FR" sz="1100" dirty="0" err="1">
                          <a:effectLst/>
                          <a:latin typeface="+mn-lt"/>
                          <a:ea typeface="Times New Roman" panose="02020603050405020304" pitchFamily="18" charset="0"/>
                          <a:cs typeface="Times New Roman" panose="02020603050405020304" pitchFamily="18" charset="0"/>
                        </a:rPr>
                        <a:t>Païta</a:t>
                      </a:r>
                      <a:endParaRPr lang="fr-FR" sz="1100" dirty="0">
                        <a:effectLst/>
                        <a:latin typeface="+mn-lt"/>
                        <a:ea typeface="Times New Roman" panose="02020603050405020304" pitchFamily="18" charset="0"/>
                        <a:cs typeface="Times New Roman" panose="02020603050405020304" pitchFamily="18" charset="0"/>
                      </a:endParaRPr>
                    </a:p>
                  </a:txBody>
                  <a:tcPr marL="37762" marR="37762" marT="37762" marB="37762"/>
                </a:tc>
                <a:tc>
                  <a:txBody>
                    <a:bodyPr/>
                    <a:lstStyle/>
                    <a:p>
                      <a:pPr algn="ctr">
                        <a:lnSpc>
                          <a:spcPct val="115000"/>
                        </a:lnSpc>
                      </a:pPr>
                      <a:r>
                        <a:rPr lang="fr-FR" sz="1200" dirty="0">
                          <a:effectLst/>
                          <a:latin typeface="+mn-lt"/>
                          <a:ea typeface="Times New Roman" panose="02020603050405020304" pitchFamily="18" charset="0"/>
                          <a:cs typeface="Times New Roman" panose="02020603050405020304" pitchFamily="18" charset="0"/>
                        </a:rPr>
                        <a:t>15</a:t>
                      </a:r>
                    </a:p>
                  </a:txBody>
                  <a:tcPr marL="0" marR="0" marT="0" marB="0"/>
                </a:tc>
                <a:tc>
                  <a:txBody>
                    <a:bodyPr/>
                    <a:lstStyle/>
                    <a:p>
                      <a:pPr algn="ctr">
                        <a:lnSpc>
                          <a:spcPct val="115000"/>
                        </a:lnSpc>
                      </a:pPr>
                      <a:r>
                        <a:rPr lang="fr-FR" sz="1100" dirty="0">
                          <a:effectLst/>
                          <a:latin typeface="+mn-lt"/>
                          <a:ea typeface="Times New Roman" panose="02020603050405020304" pitchFamily="18" charset="0"/>
                          <a:cs typeface="Times New Roman" panose="02020603050405020304" pitchFamily="18" charset="0"/>
                        </a:rPr>
                        <a:t>Fermeture?</a:t>
                      </a:r>
                    </a:p>
                  </a:txBody>
                  <a:tcPr marL="0" marR="0" marT="0" marB="0"/>
                </a:tc>
                <a:extLst>
                  <a:ext uri="{0D108BD9-81ED-4DB2-BD59-A6C34878D82A}">
                    <a16:rowId xmlns:a16="http://schemas.microsoft.com/office/drawing/2014/main" xmlns="" val="1423208823"/>
                  </a:ext>
                </a:extLst>
              </a:tr>
            </a:tbl>
          </a:graphicData>
        </a:graphic>
      </p:graphicFrame>
      <p:sp>
        <p:nvSpPr>
          <p:cNvPr id="6" name="ZoneTexte 5">
            <a:extLst>
              <a:ext uri="{FF2B5EF4-FFF2-40B4-BE49-F238E27FC236}">
                <a16:creationId xmlns:a16="http://schemas.microsoft.com/office/drawing/2014/main" xmlns="" id="{612D5243-1982-4984-9F01-13301BD75933}"/>
              </a:ext>
            </a:extLst>
          </p:cNvPr>
          <p:cNvSpPr txBox="1"/>
          <p:nvPr/>
        </p:nvSpPr>
        <p:spPr>
          <a:xfrm>
            <a:off x="3588000" y="743661"/>
            <a:ext cx="5253432" cy="707886"/>
          </a:xfrm>
          <a:prstGeom prst="rect">
            <a:avLst/>
          </a:prstGeom>
          <a:noFill/>
        </p:spPr>
        <p:txBody>
          <a:bodyPr wrap="square" rtlCol="0">
            <a:spAutoFit/>
          </a:bodyPr>
          <a:lstStyle/>
          <a:p>
            <a:r>
              <a:rPr lang="fr-FR" sz="2000" dirty="0"/>
              <a:t>Proposition d’évolution de la carte des </a:t>
            </a:r>
          </a:p>
          <a:p>
            <a:r>
              <a:rPr lang="fr-FR" sz="2000" dirty="0"/>
              <a:t>formations pour la rentrée scolaire 2023</a:t>
            </a:r>
            <a:endParaRPr lang="fr-FR" dirty="0"/>
          </a:p>
        </p:txBody>
      </p:sp>
      <p:sp>
        <p:nvSpPr>
          <p:cNvPr id="8" name="Titre 1">
            <a:extLst>
              <a:ext uri="{FF2B5EF4-FFF2-40B4-BE49-F238E27FC236}">
                <a16:creationId xmlns:a16="http://schemas.microsoft.com/office/drawing/2014/main" xmlns="" id="{E3E9E1EB-0F49-54A6-40DB-5438721EDB25}"/>
              </a:ext>
            </a:extLst>
          </p:cNvPr>
          <p:cNvSpPr txBox="1">
            <a:spLocks/>
          </p:cNvSpPr>
          <p:nvPr/>
        </p:nvSpPr>
        <p:spPr bwMode="gray">
          <a:xfrm>
            <a:off x="389999" y="5733256"/>
            <a:ext cx="9126000" cy="645944"/>
          </a:xfrm>
          <a:prstGeom prst="rect">
            <a:avLst/>
          </a:prstGeom>
          <a:ln>
            <a:solidFill>
              <a:schemeClr val="tx1">
                <a:alpha val="0"/>
              </a:schemeClr>
            </a:solidFill>
          </a:ln>
        </p:spPr>
        <p:txBody>
          <a:bodyPr vert="horz" lIns="0" tIns="0" rIns="0" bIns="0" rtlCol="0" anchor="t" anchorCtr="0">
            <a:noAutofit/>
          </a:bodyPr>
          <a:lstStyle>
            <a:lvl1pPr algn="l" defTabSz="914378" rtl="0" eaLnBrk="1" latinLnBrk="0" hangingPunct="1">
              <a:lnSpc>
                <a:spcPct val="90000"/>
              </a:lnSpc>
              <a:spcBef>
                <a:spcPct val="0"/>
              </a:spcBef>
              <a:buNone/>
              <a:defRPr sz="100" b="1" kern="1200">
                <a:solidFill>
                  <a:schemeClr val="tx1">
                    <a:alpha val="0"/>
                  </a:schemeClr>
                </a:solidFill>
                <a:latin typeface="Acumin Pro" panose="020B0504020202020204" pitchFamily="34" charset="0"/>
                <a:ea typeface="+mj-ea"/>
                <a:cs typeface="+mj-cs"/>
              </a:defRPr>
            </a:lvl1pPr>
          </a:lstStyle>
          <a:p>
            <a:pPr>
              <a:buFont typeface="+mj-lt"/>
              <a:buAutoNum type="arabicPeriod" startAt="2"/>
            </a:pPr>
            <a:r>
              <a:rPr lang="fr-FR"/>
              <a:t>Quelques repères</a:t>
            </a:r>
            <a:endParaRPr lang="fr-FR" dirty="0"/>
          </a:p>
        </p:txBody>
      </p:sp>
    </p:spTree>
    <p:extLst>
      <p:ext uri="{BB962C8B-B14F-4D97-AF65-F5344CB8AC3E}">
        <p14:creationId xmlns:p14="http://schemas.microsoft.com/office/powerpoint/2010/main" val="109065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1B04A3-82ED-423B-8DDD-C57278DE5C96}"/>
              </a:ext>
            </a:extLst>
          </p:cNvPr>
          <p:cNvSpPr>
            <a:spLocks noGrp="1"/>
          </p:cNvSpPr>
          <p:nvPr>
            <p:ph type="title"/>
          </p:nvPr>
        </p:nvSpPr>
        <p:spPr/>
        <p:txBody>
          <a:bodyPr/>
          <a:lstStyle/>
          <a:p>
            <a:pPr>
              <a:buFont typeface="+mj-lt"/>
              <a:buAutoNum type="arabicPeriod" startAt="2"/>
            </a:pPr>
            <a:r>
              <a:rPr lang="fr-FR" dirty="0"/>
              <a:t>Quelques repères</a:t>
            </a:r>
          </a:p>
        </p:txBody>
      </p:sp>
      <p:sp>
        <p:nvSpPr>
          <p:cNvPr id="3" name="Espace réservé de la date 2">
            <a:extLst>
              <a:ext uri="{FF2B5EF4-FFF2-40B4-BE49-F238E27FC236}">
                <a16:creationId xmlns:a16="http://schemas.microsoft.com/office/drawing/2014/main" xmlns="" id="{9FC785EF-F9A1-4302-A64E-74A53C5D562D}"/>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DB6048ED-38D9-434B-914D-1D3185339E93}"/>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F80EF613-A753-4806-8A72-559DFEC2D9B0}"/>
              </a:ext>
            </a:extLst>
          </p:cNvPr>
          <p:cNvSpPr>
            <a:spLocks noGrp="1"/>
          </p:cNvSpPr>
          <p:nvPr>
            <p:ph type="sldNum" sz="quarter" idx="12"/>
          </p:nvPr>
        </p:nvSpPr>
        <p:spPr/>
        <p:txBody>
          <a:bodyPr/>
          <a:lstStyle/>
          <a:p>
            <a:fld id="{733122C9-A0B9-462F-8757-0847AD287B63}" type="slidenum">
              <a:rPr lang="fr-FR" sz="2000" smtClean="0"/>
              <a:pPr/>
              <a:t>6</a:t>
            </a:fld>
            <a:endParaRPr lang="fr-FR" sz="2000" dirty="0"/>
          </a:p>
        </p:txBody>
      </p:sp>
      <p:sp>
        <p:nvSpPr>
          <p:cNvPr id="6" name="ZoneTexte 5">
            <a:extLst>
              <a:ext uri="{FF2B5EF4-FFF2-40B4-BE49-F238E27FC236}">
                <a16:creationId xmlns:a16="http://schemas.microsoft.com/office/drawing/2014/main" xmlns="" id="{AC67B418-F00F-B106-90CD-5BCC5F4B1279}"/>
              </a:ext>
            </a:extLst>
          </p:cNvPr>
          <p:cNvSpPr txBox="1"/>
          <p:nvPr/>
        </p:nvSpPr>
        <p:spPr>
          <a:xfrm rot="20698470">
            <a:off x="4764561" y="2296664"/>
            <a:ext cx="4687478" cy="830997"/>
          </a:xfrm>
          <a:prstGeom prst="rect">
            <a:avLst/>
          </a:prstGeom>
          <a:solidFill>
            <a:schemeClr val="bg2">
              <a:lumMod val="20000"/>
              <a:lumOff val="80000"/>
            </a:schemeClr>
          </a:solidFill>
        </p:spPr>
        <p:txBody>
          <a:bodyPr wrap="square" rtlCol="0">
            <a:spAutoFit/>
          </a:bodyPr>
          <a:lstStyle/>
          <a:p>
            <a:r>
              <a:rPr lang="fr-FR" sz="2400" dirty="0"/>
              <a:t>Avant de détailler les propositions puis d’échanger</a:t>
            </a:r>
          </a:p>
        </p:txBody>
      </p:sp>
    </p:spTree>
    <p:extLst>
      <p:ext uri="{BB962C8B-B14F-4D97-AF65-F5344CB8AC3E}">
        <p14:creationId xmlns:p14="http://schemas.microsoft.com/office/powerpoint/2010/main" val="875775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4C1193-A9CE-422A-8F64-A792A0DD1C63}"/>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6471766C-5E36-4CDC-9B53-2A56881A9FCD}"/>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BDBD50A9-CCB1-4ED6-9302-5C62A904FFD5}"/>
              </a:ext>
            </a:extLst>
          </p:cNvPr>
          <p:cNvSpPr>
            <a:spLocks noGrp="1"/>
          </p:cNvSpPr>
          <p:nvPr>
            <p:ph type="ftr" sz="quarter" idx="11"/>
          </p:nvPr>
        </p:nvSpPr>
        <p:spPr/>
        <p:txBody>
          <a:bodyPr/>
          <a:lstStyle/>
          <a:p>
            <a:r>
              <a:rPr lang="fr-FR"/>
              <a:t>Conseil consultatif de l’enseignement</a:t>
            </a:r>
            <a:endParaRPr lang="fr-FR" dirty="0"/>
          </a:p>
        </p:txBody>
      </p:sp>
      <p:sp>
        <p:nvSpPr>
          <p:cNvPr id="5" name="Espace réservé du numéro de diapositive 4">
            <a:extLst>
              <a:ext uri="{FF2B5EF4-FFF2-40B4-BE49-F238E27FC236}">
                <a16:creationId xmlns:a16="http://schemas.microsoft.com/office/drawing/2014/main" xmlns="" id="{F3DA48C7-F578-44F9-B469-DBA5B7D560C7}"/>
              </a:ext>
            </a:extLst>
          </p:cNvPr>
          <p:cNvSpPr>
            <a:spLocks noGrp="1"/>
          </p:cNvSpPr>
          <p:nvPr>
            <p:ph type="sldNum" sz="quarter" idx="12"/>
          </p:nvPr>
        </p:nvSpPr>
        <p:spPr/>
        <p:txBody>
          <a:bodyPr/>
          <a:lstStyle/>
          <a:p>
            <a:fld id="{733122C9-A0B9-462F-8757-0847AD287B63}" type="slidenum">
              <a:rPr lang="fr-FR" sz="2000" smtClean="0"/>
              <a:pPr/>
              <a:t>7</a:t>
            </a:fld>
            <a:endParaRPr lang="fr-FR" sz="2000" dirty="0"/>
          </a:p>
        </p:txBody>
      </p:sp>
      <p:sp>
        <p:nvSpPr>
          <p:cNvPr id="9" name="ZoneTexte 8">
            <a:extLst>
              <a:ext uri="{FF2B5EF4-FFF2-40B4-BE49-F238E27FC236}">
                <a16:creationId xmlns:a16="http://schemas.microsoft.com/office/drawing/2014/main" xmlns="" id="{27565A96-7C09-4BD1-87F1-CE31DEA6939D}"/>
              </a:ext>
            </a:extLst>
          </p:cNvPr>
          <p:cNvSpPr txBox="1"/>
          <p:nvPr/>
        </p:nvSpPr>
        <p:spPr>
          <a:xfrm>
            <a:off x="1217210" y="1657176"/>
            <a:ext cx="7956884" cy="369332"/>
          </a:xfrm>
          <a:prstGeom prst="rect">
            <a:avLst/>
          </a:prstGeom>
          <a:noFill/>
        </p:spPr>
        <p:txBody>
          <a:bodyPr wrap="square">
            <a:spAutoFit/>
          </a:bodyPr>
          <a:lstStyle/>
          <a:p>
            <a:r>
              <a:rPr lang="fr-FR" dirty="0">
                <a:latin typeface="Calibri" panose="020F0502020204030204" pitchFamily="34" charset="0"/>
                <a:ea typeface="Calibri" panose="020F0502020204030204" pitchFamily="34" charset="0"/>
                <a:cs typeface="Arial" panose="020B0604020202020204" pitchFamily="34" charset="0"/>
              </a:rPr>
              <a:t>Évolution des effectifs du second degré public et privé sous contrat depuis 2012</a:t>
            </a:r>
            <a:endParaRPr lang="fr-FR" dirty="0"/>
          </a:p>
        </p:txBody>
      </p:sp>
      <p:graphicFrame>
        <p:nvGraphicFramePr>
          <p:cNvPr id="8" name="Graphique 7">
            <a:extLst>
              <a:ext uri="{FF2B5EF4-FFF2-40B4-BE49-F238E27FC236}">
                <a16:creationId xmlns:a16="http://schemas.microsoft.com/office/drawing/2014/main" xmlns="" id="{1BE21F11-5833-4A64-BE85-11241225D401}"/>
              </a:ext>
            </a:extLst>
          </p:cNvPr>
          <p:cNvGraphicFramePr>
            <a:graphicFrameLocks/>
          </p:cNvGraphicFramePr>
          <p:nvPr>
            <p:extLst>
              <p:ext uri="{D42A27DB-BD31-4B8C-83A1-F6EECF244321}">
                <p14:modId xmlns:p14="http://schemas.microsoft.com/office/powerpoint/2010/main" val="1940775572"/>
              </p:ext>
            </p:extLst>
          </p:nvPr>
        </p:nvGraphicFramePr>
        <p:xfrm>
          <a:off x="1496616" y="2204864"/>
          <a:ext cx="6984776"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10" name="ZoneTexte 9">
            <a:extLst>
              <a:ext uri="{FF2B5EF4-FFF2-40B4-BE49-F238E27FC236}">
                <a16:creationId xmlns:a16="http://schemas.microsoft.com/office/drawing/2014/main" xmlns="" id="{0E877A04-1298-B00D-EBF5-EAB3F9C63608}"/>
              </a:ext>
            </a:extLst>
          </p:cNvPr>
          <p:cNvSpPr txBox="1"/>
          <p:nvPr/>
        </p:nvSpPr>
        <p:spPr>
          <a:xfrm>
            <a:off x="2288704" y="4877658"/>
            <a:ext cx="2906948" cy="646331"/>
          </a:xfrm>
          <a:prstGeom prst="rect">
            <a:avLst/>
          </a:prstGeom>
          <a:solidFill>
            <a:schemeClr val="bg2">
              <a:lumMod val="20000"/>
              <a:lumOff val="80000"/>
            </a:schemeClr>
          </a:solidFill>
        </p:spPr>
        <p:txBody>
          <a:bodyPr wrap="square">
            <a:spAutoFit/>
          </a:bodyPr>
          <a:lstStyle/>
          <a:p>
            <a:r>
              <a:rPr lang="fr-FR" dirty="0">
                <a:latin typeface="Calibri" panose="020F0502020204030204" pitchFamily="34" charset="0"/>
                <a:ea typeface="Calibri" panose="020F0502020204030204" pitchFamily="34" charset="0"/>
                <a:cs typeface="Arial" panose="020B0604020202020204" pitchFamily="34" charset="0"/>
              </a:rPr>
              <a:t>-3672 élèves depuis 2012</a:t>
            </a:r>
          </a:p>
          <a:p>
            <a:r>
              <a:rPr lang="fr-FR" dirty="0">
                <a:latin typeface="Calibri" panose="020F0502020204030204" pitchFamily="34" charset="0"/>
                <a:cs typeface="Arial" panose="020B0604020202020204" pitchFamily="34" charset="0"/>
              </a:rPr>
              <a:t>- 567 élèves en 2022/2021 </a:t>
            </a:r>
            <a:endParaRPr lang="fr-FR" dirty="0"/>
          </a:p>
        </p:txBody>
      </p:sp>
      <p:sp>
        <p:nvSpPr>
          <p:cNvPr id="11" name="ZoneTexte 10">
            <a:extLst>
              <a:ext uri="{FF2B5EF4-FFF2-40B4-BE49-F238E27FC236}">
                <a16:creationId xmlns:a16="http://schemas.microsoft.com/office/drawing/2014/main" xmlns="" id="{FEE4D9A7-3F71-690B-12BA-EDB6BAAB65E8}"/>
              </a:ext>
            </a:extLst>
          </p:cNvPr>
          <p:cNvSpPr txBox="1"/>
          <p:nvPr/>
        </p:nvSpPr>
        <p:spPr>
          <a:xfrm rot="20553169">
            <a:off x="6817067" y="555893"/>
            <a:ext cx="1944216" cy="646331"/>
          </a:xfrm>
          <a:prstGeom prst="rect">
            <a:avLst/>
          </a:prstGeom>
          <a:solidFill>
            <a:schemeClr val="accent1">
              <a:lumMod val="10000"/>
              <a:lumOff val="90000"/>
            </a:schemeClr>
          </a:solidFill>
        </p:spPr>
        <p:txBody>
          <a:bodyPr wrap="square">
            <a:spAutoFit/>
          </a:bodyPr>
          <a:lstStyle/>
          <a:p>
            <a:r>
              <a:rPr lang="fr-FR" dirty="0">
                <a:latin typeface="Calibri" panose="020F0502020204030204" pitchFamily="34" charset="0"/>
                <a:ea typeface="Calibri" panose="020F0502020204030204" pitchFamily="34" charset="0"/>
                <a:cs typeface="Arial" panose="020B0604020202020204" pitchFamily="34" charset="0"/>
              </a:rPr>
              <a:t>Collèges et lycées </a:t>
            </a:r>
          </a:p>
          <a:p>
            <a:r>
              <a:rPr lang="fr-FR" dirty="0">
                <a:latin typeface="Calibri" panose="020F0502020204030204" pitchFamily="34" charset="0"/>
                <a:cs typeface="Arial" panose="020B0604020202020204" pitchFamily="34" charset="0"/>
              </a:rPr>
              <a:t>Publics et privés</a:t>
            </a:r>
            <a:endParaRPr lang="fr-FR" dirty="0"/>
          </a:p>
        </p:txBody>
      </p:sp>
    </p:spTree>
    <p:extLst>
      <p:ext uri="{BB962C8B-B14F-4D97-AF65-F5344CB8AC3E}">
        <p14:creationId xmlns:p14="http://schemas.microsoft.com/office/powerpoint/2010/main" val="377132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dirty="0"/>
              <a:t>Conseil consultatif de l’enseignement</a:t>
            </a:r>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8</a:t>
            </a:fld>
            <a:endParaRPr lang="fr-FR" sz="2000" dirty="0"/>
          </a:p>
        </p:txBody>
      </p:sp>
      <p:sp>
        <p:nvSpPr>
          <p:cNvPr id="8" name="ZoneTexte 7">
            <a:extLst>
              <a:ext uri="{FF2B5EF4-FFF2-40B4-BE49-F238E27FC236}">
                <a16:creationId xmlns:a16="http://schemas.microsoft.com/office/drawing/2014/main" xmlns="" id="{EA2271B3-B8CE-43E5-91EE-6889B6627C2E}"/>
              </a:ext>
            </a:extLst>
          </p:cNvPr>
          <p:cNvSpPr txBox="1"/>
          <p:nvPr/>
        </p:nvSpPr>
        <p:spPr>
          <a:xfrm>
            <a:off x="729790" y="1815768"/>
            <a:ext cx="8786210" cy="313932"/>
          </a:xfrm>
          <a:prstGeom prst="rect">
            <a:avLst/>
          </a:prstGeom>
          <a:noFill/>
        </p:spPr>
        <p:txBody>
          <a:bodyPr wrap="square">
            <a:spAutoFit/>
          </a:bodyPr>
          <a:lstStyle/>
          <a:p>
            <a:pPr marL="455295" algn="ctr">
              <a:lnSpc>
                <a:spcPts val="1600"/>
              </a:lnSpc>
            </a:pPr>
            <a:r>
              <a:rPr lang="fr-FR" sz="2000" i="1" dirty="0">
                <a:solidFill>
                  <a:srgbClr val="404040"/>
                </a:solidFill>
                <a:latin typeface="Calibri" panose="020F0502020204030204" pitchFamily="34" charset="0"/>
                <a:ea typeface="Calibri" panose="020F0502020204030204" pitchFamily="34" charset="0"/>
                <a:cs typeface="Arial" panose="020B0604020202020204" pitchFamily="34" charset="0"/>
              </a:rPr>
              <a:t>Évolution des effectifs en post-baccalauréat depuis 2012</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10" name="ZoneTexte 9">
            <a:extLst>
              <a:ext uri="{FF2B5EF4-FFF2-40B4-BE49-F238E27FC236}">
                <a16:creationId xmlns:a16="http://schemas.microsoft.com/office/drawing/2014/main" xmlns="" id="{566996F3-DFFE-4A34-B5E2-FEFA08E126E1}"/>
              </a:ext>
            </a:extLst>
          </p:cNvPr>
          <p:cNvSpPr txBox="1"/>
          <p:nvPr/>
        </p:nvSpPr>
        <p:spPr>
          <a:xfrm>
            <a:off x="1178776" y="2147667"/>
            <a:ext cx="2808312" cy="369332"/>
          </a:xfrm>
          <a:prstGeom prst="rect">
            <a:avLst/>
          </a:prstGeom>
          <a:noFill/>
        </p:spPr>
        <p:txBody>
          <a:bodyPr wrap="square" rtlCol="0">
            <a:spAutoFit/>
          </a:bodyPr>
          <a:lstStyle/>
          <a:p>
            <a:r>
              <a:rPr lang="fr-FR" dirty="0" err="1"/>
              <a:t>Post-bac</a:t>
            </a:r>
            <a:r>
              <a:rPr lang="fr-FR" dirty="0"/>
              <a:t> second degré</a:t>
            </a:r>
          </a:p>
        </p:txBody>
      </p:sp>
      <p:sp>
        <p:nvSpPr>
          <p:cNvPr id="11" name="ZoneTexte 10">
            <a:extLst>
              <a:ext uri="{FF2B5EF4-FFF2-40B4-BE49-F238E27FC236}">
                <a16:creationId xmlns:a16="http://schemas.microsoft.com/office/drawing/2014/main" xmlns="" id="{379E0334-034B-48E4-AA3E-EB450B681FE2}"/>
              </a:ext>
            </a:extLst>
          </p:cNvPr>
          <p:cNvSpPr txBox="1"/>
          <p:nvPr/>
        </p:nvSpPr>
        <p:spPr>
          <a:xfrm>
            <a:off x="4940351" y="2147667"/>
            <a:ext cx="4464496" cy="369332"/>
          </a:xfrm>
          <a:prstGeom prst="rect">
            <a:avLst/>
          </a:prstGeom>
          <a:noFill/>
        </p:spPr>
        <p:txBody>
          <a:bodyPr wrap="square" rtlCol="0">
            <a:spAutoFit/>
          </a:bodyPr>
          <a:lstStyle/>
          <a:p>
            <a:r>
              <a:rPr lang="fr-FR" dirty="0"/>
              <a:t>Sections de technicien supérieur : BTS </a:t>
            </a:r>
          </a:p>
        </p:txBody>
      </p:sp>
      <p:graphicFrame>
        <p:nvGraphicFramePr>
          <p:cNvPr id="12" name="Graphique 11">
            <a:extLst>
              <a:ext uri="{FF2B5EF4-FFF2-40B4-BE49-F238E27FC236}">
                <a16:creationId xmlns:a16="http://schemas.microsoft.com/office/drawing/2014/main" xmlns="" id="{1251BA35-B232-4D22-84B2-A8D495C7F361}"/>
              </a:ext>
            </a:extLst>
          </p:cNvPr>
          <p:cNvGraphicFramePr>
            <a:graphicFrameLocks/>
          </p:cNvGraphicFramePr>
          <p:nvPr>
            <p:extLst>
              <p:ext uri="{D42A27DB-BD31-4B8C-83A1-F6EECF244321}">
                <p14:modId xmlns:p14="http://schemas.microsoft.com/office/powerpoint/2010/main" val="1601093123"/>
              </p:ext>
            </p:extLst>
          </p:nvPr>
        </p:nvGraphicFramePr>
        <p:xfrm>
          <a:off x="176046" y="2636706"/>
          <a:ext cx="4772025" cy="2636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phique 12">
            <a:extLst>
              <a:ext uri="{FF2B5EF4-FFF2-40B4-BE49-F238E27FC236}">
                <a16:creationId xmlns:a16="http://schemas.microsoft.com/office/drawing/2014/main" xmlns="" id="{CCB41656-3CA1-4293-A658-AE3EDA050A4D}"/>
              </a:ext>
            </a:extLst>
          </p:cNvPr>
          <p:cNvGraphicFramePr>
            <a:graphicFrameLocks/>
          </p:cNvGraphicFramePr>
          <p:nvPr>
            <p:extLst>
              <p:ext uri="{D42A27DB-BD31-4B8C-83A1-F6EECF244321}">
                <p14:modId xmlns:p14="http://schemas.microsoft.com/office/powerpoint/2010/main" val="3216347063"/>
              </p:ext>
            </p:extLst>
          </p:nvPr>
        </p:nvGraphicFramePr>
        <p:xfrm>
          <a:off x="4923506" y="2687078"/>
          <a:ext cx="4700071" cy="2822994"/>
        </p:xfrm>
        <a:graphic>
          <a:graphicData uri="http://schemas.openxmlformats.org/drawingml/2006/chart">
            <c:chart xmlns:c="http://schemas.openxmlformats.org/drawingml/2006/chart" xmlns:r="http://schemas.openxmlformats.org/officeDocument/2006/relationships" r:id="rId4"/>
          </a:graphicData>
        </a:graphic>
      </p:graphicFrame>
      <p:sp>
        <p:nvSpPr>
          <p:cNvPr id="14" name="ZoneTexte 13">
            <a:extLst>
              <a:ext uri="{FF2B5EF4-FFF2-40B4-BE49-F238E27FC236}">
                <a16:creationId xmlns:a16="http://schemas.microsoft.com/office/drawing/2014/main" xmlns="" id="{04CDBC16-5454-3969-9390-741720A9C490}"/>
              </a:ext>
            </a:extLst>
          </p:cNvPr>
          <p:cNvSpPr txBox="1"/>
          <p:nvPr/>
        </p:nvSpPr>
        <p:spPr>
          <a:xfrm rot="21150249">
            <a:off x="4888366" y="380526"/>
            <a:ext cx="4734253" cy="1134670"/>
          </a:xfrm>
          <a:prstGeom prst="rect">
            <a:avLst/>
          </a:prstGeom>
          <a:solidFill>
            <a:schemeClr val="accent1">
              <a:lumMod val="10000"/>
              <a:lumOff val="90000"/>
            </a:schemeClr>
          </a:solidFill>
        </p:spPr>
        <p:txBody>
          <a:bodyPr wrap="square">
            <a:spAutoFit/>
          </a:bodyPr>
          <a:lstStyle/>
          <a:p>
            <a:pPr marL="455295">
              <a:lnSpc>
                <a:spcPts val="1600"/>
              </a:lnSpc>
            </a:pPr>
            <a:r>
              <a:rPr lang="fr-FR" dirty="0">
                <a:latin typeface="Calibri" panose="020F0502020204030204" pitchFamily="34" charset="0"/>
                <a:ea typeface="Calibri" panose="020F0502020204030204" pitchFamily="34" charset="0"/>
                <a:cs typeface="Arial" panose="020B0604020202020204" pitchFamily="34" charset="0"/>
              </a:rPr>
              <a:t>Formations </a:t>
            </a:r>
            <a:r>
              <a:rPr lang="fr-FR" dirty="0" err="1">
                <a:latin typeface="Calibri" panose="020F0502020204030204" pitchFamily="34" charset="0"/>
                <a:ea typeface="Calibri" panose="020F0502020204030204" pitchFamily="34" charset="0"/>
                <a:cs typeface="Arial" panose="020B0604020202020204" pitchFamily="34" charset="0"/>
              </a:rPr>
              <a:t>post-bac</a:t>
            </a:r>
            <a:r>
              <a:rPr lang="fr-FR" dirty="0">
                <a:latin typeface="Calibri" panose="020F0502020204030204" pitchFamily="34" charset="0"/>
                <a:ea typeface="Calibri" panose="020F0502020204030204" pitchFamily="34" charset="0"/>
                <a:cs typeface="Arial" panose="020B0604020202020204" pitchFamily="34" charset="0"/>
              </a:rPr>
              <a:t> second degré :</a:t>
            </a:r>
          </a:p>
          <a:p>
            <a:pPr marL="455295">
              <a:lnSpc>
                <a:spcPts val="1600"/>
              </a:lnSpc>
            </a:pPr>
            <a:r>
              <a:rPr lang="fr-FR" dirty="0">
                <a:latin typeface="Calibri" panose="020F0502020204030204" pitchFamily="34" charset="0"/>
                <a:ea typeface="Calibri" panose="020F0502020204030204" pitchFamily="34" charset="0"/>
                <a:cs typeface="Arial" panose="020B0604020202020204" pitchFamily="34" charset="0"/>
              </a:rPr>
              <a:t>Diplôme de comptabilité et de gestion DCG</a:t>
            </a:r>
          </a:p>
          <a:p>
            <a:pPr marL="455295">
              <a:lnSpc>
                <a:spcPts val="1600"/>
              </a:lnSpc>
            </a:pPr>
            <a:r>
              <a:rPr lang="fr-FR" dirty="0">
                <a:latin typeface="Calibri" panose="020F0502020204030204" pitchFamily="34" charset="0"/>
                <a:ea typeface="Calibri" panose="020F0502020204030204" pitchFamily="34" charset="0"/>
                <a:cs typeface="Arial" panose="020B0604020202020204" pitchFamily="34" charset="0"/>
              </a:rPr>
              <a:t>Cycle préparatoire aux grandes écoles CPGE</a:t>
            </a:r>
          </a:p>
          <a:p>
            <a:pPr marL="455295">
              <a:lnSpc>
                <a:spcPts val="1600"/>
              </a:lnSpc>
            </a:pPr>
            <a:r>
              <a:rPr lang="fr-FR" dirty="0">
                <a:latin typeface="Calibri" panose="020F0502020204030204" pitchFamily="34" charset="0"/>
                <a:ea typeface="Calibri" panose="020F0502020204030204" pitchFamily="34" charset="0"/>
                <a:cs typeface="Arial" panose="020B0604020202020204" pitchFamily="34" charset="0"/>
              </a:rPr>
              <a:t>Mise à niveau MAN MHR</a:t>
            </a:r>
          </a:p>
          <a:p>
            <a:pPr marL="455295">
              <a:lnSpc>
                <a:spcPts val="1600"/>
              </a:lnSpc>
            </a:pPr>
            <a:r>
              <a:rPr lang="fr-FR" dirty="0">
                <a:latin typeface="Calibri" panose="020F0502020204030204" pitchFamily="34" charset="0"/>
                <a:ea typeface="Calibri" panose="020F0502020204030204" pitchFamily="34" charset="0"/>
                <a:cs typeface="Arial" panose="020B0604020202020204" pitchFamily="34" charset="0"/>
              </a:rPr>
              <a:t>Section de technicien supérieur STS</a:t>
            </a:r>
          </a:p>
        </p:txBody>
      </p:sp>
      <p:sp>
        <p:nvSpPr>
          <p:cNvPr id="15" name="ZoneTexte 14">
            <a:extLst>
              <a:ext uri="{FF2B5EF4-FFF2-40B4-BE49-F238E27FC236}">
                <a16:creationId xmlns:a16="http://schemas.microsoft.com/office/drawing/2014/main" xmlns="" id="{5A24488D-6CEB-D877-1360-85D3AE5A006A}"/>
              </a:ext>
            </a:extLst>
          </p:cNvPr>
          <p:cNvSpPr txBox="1"/>
          <p:nvPr/>
        </p:nvSpPr>
        <p:spPr>
          <a:xfrm>
            <a:off x="5372675" y="5811210"/>
            <a:ext cx="3599847" cy="307135"/>
          </a:xfrm>
          <a:prstGeom prst="rect">
            <a:avLst/>
          </a:prstGeom>
          <a:solidFill>
            <a:schemeClr val="bg2">
              <a:lumMod val="20000"/>
              <a:lumOff val="80000"/>
            </a:schemeClr>
          </a:solidFill>
        </p:spPr>
        <p:txBody>
          <a:bodyPr wrap="square">
            <a:spAutoFit/>
          </a:bodyPr>
          <a:lstStyle/>
          <a:p>
            <a:pPr marL="455295">
              <a:lnSpc>
                <a:spcPts val="1600"/>
              </a:lnSpc>
            </a:pPr>
            <a:r>
              <a:rPr lang="fr-FR" dirty="0">
                <a:latin typeface="Calibri" panose="020F0502020204030204" pitchFamily="34" charset="0"/>
                <a:ea typeface="Calibri" panose="020F0502020204030204" pitchFamily="34" charset="0"/>
                <a:cs typeface="Arial" panose="020B0604020202020204" pitchFamily="34" charset="0"/>
              </a:rPr>
              <a:t>Installation des quotas en STS</a:t>
            </a:r>
          </a:p>
        </p:txBody>
      </p:sp>
    </p:spTree>
    <p:extLst>
      <p:ext uri="{BB962C8B-B14F-4D97-AF65-F5344CB8AC3E}">
        <p14:creationId xmlns:p14="http://schemas.microsoft.com/office/powerpoint/2010/main" val="421023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1D4B86-8D80-4B5B-9D7E-2C8E99542FE4}"/>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xmlns="" id="{F5B0E8F3-53A9-426C-AE2E-0813CF6CD1B9}"/>
              </a:ext>
            </a:extLst>
          </p:cNvPr>
          <p:cNvSpPr>
            <a:spLocks noGrp="1"/>
          </p:cNvSpPr>
          <p:nvPr>
            <p:ph type="dt" sz="half" idx="10"/>
          </p:nvPr>
        </p:nvSpPr>
        <p:spPr/>
        <p:txBody>
          <a:bodyPr/>
          <a:lstStyle/>
          <a:p>
            <a:pPr algn="r"/>
            <a:r>
              <a:rPr lang="fr-FR" cap="all" dirty="0"/>
              <a:t>04 mai 2022</a:t>
            </a:r>
          </a:p>
        </p:txBody>
      </p:sp>
      <p:sp>
        <p:nvSpPr>
          <p:cNvPr id="4" name="Espace réservé du pied de page 3">
            <a:extLst>
              <a:ext uri="{FF2B5EF4-FFF2-40B4-BE49-F238E27FC236}">
                <a16:creationId xmlns:a16="http://schemas.microsoft.com/office/drawing/2014/main" xmlns="" id="{3EAB63BC-A44C-4B1C-B0C0-7CEDD099CA9D}"/>
              </a:ext>
            </a:extLst>
          </p:cNvPr>
          <p:cNvSpPr>
            <a:spLocks noGrp="1"/>
          </p:cNvSpPr>
          <p:nvPr>
            <p:ph type="ftr" sz="quarter" idx="11"/>
          </p:nvPr>
        </p:nvSpPr>
        <p:spPr/>
        <p:txBody>
          <a:bodyPr/>
          <a:lstStyle/>
          <a:p>
            <a:r>
              <a:rPr lang="fr-FR" dirty="0"/>
              <a:t>Conseil consultatif de l’enseignement</a:t>
            </a:r>
          </a:p>
        </p:txBody>
      </p:sp>
      <p:sp>
        <p:nvSpPr>
          <p:cNvPr id="5" name="Espace réservé du numéro de diapositive 4">
            <a:extLst>
              <a:ext uri="{FF2B5EF4-FFF2-40B4-BE49-F238E27FC236}">
                <a16:creationId xmlns:a16="http://schemas.microsoft.com/office/drawing/2014/main" xmlns="" id="{3C64113A-16F3-4A2E-B011-EAEBA7C12355}"/>
              </a:ext>
            </a:extLst>
          </p:cNvPr>
          <p:cNvSpPr>
            <a:spLocks noGrp="1"/>
          </p:cNvSpPr>
          <p:nvPr>
            <p:ph type="sldNum" sz="quarter" idx="12"/>
          </p:nvPr>
        </p:nvSpPr>
        <p:spPr/>
        <p:txBody>
          <a:bodyPr/>
          <a:lstStyle/>
          <a:p>
            <a:fld id="{733122C9-A0B9-462F-8757-0847AD287B63}" type="slidenum">
              <a:rPr lang="fr-FR" sz="2000" smtClean="0"/>
              <a:pPr/>
              <a:t>9</a:t>
            </a:fld>
            <a:endParaRPr lang="fr-FR" sz="2000" dirty="0"/>
          </a:p>
        </p:txBody>
      </p:sp>
      <p:sp>
        <p:nvSpPr>
          <p:cNvPr id="8" name="ZoneTexte 7">
            <a:extLst>
              <a:ext uri="{FF2B5EF4-FFF2-40B4-BE49-F238E27FC236}">
                <a16:creationId xmlns:a16="http://schemas.microsoft.com/office/drawing/2014/main" xmlns="" id="{EA2271B3-B8CE-43E5-91EE-6889B6627C2E}"/>
              </a:ext>
            </a:extLst>
          </p:cNvPr>
          <p:cNvSpPr txBox="1"/>
          <p:nvPr/>
        </p:nvSpPr>
        <p:spPr>
          <a:xfrm>
            <a:off x="0" y="2137608"/>
            <a:ext cx="9906000" cy="313932"/>
          </a:xfrm>
          <a:prstGeom prst="rect">
            <a:avLst/>
          </a:prstGeom>
          <a:noFill/>
        </p:spPr>
        <p:txBody>
          <a:bodyPr wrap="square">
            <a:spAutoFit/>
          </a:bodyPr>
          <a:lstStyle/>
          <a:p>
            <a:pPr marL="455295" algn="ctr">
              <a:lnSpc>
                <a:spcPts val="1600"/>
              </a:lnSpc>
            </a:pPr>
            <a:r>
              <a:rPr lang="fr-FR" sz="2000" i="1" dirty="0">
                <a:solidFill>
                  <a:srgbClr val="404040"/>
                </a:solidFill>
                <a:latin typeface="Calibri" panose="020F0502020204030204" pitchFamily="34" charset="0"/>
                <a:ea typeface="Calibri" panose="020F0502020204030204" pitchFamily="34" charset="0"/>
                <a:cs typeface="Arial" panose="020B0604020202020204" pitchFamily="34" charset="0"/>
              </a:rPr>
              <a:t>L’offre BTS est plus large en Nouvelle-Calédonie qu’en métropole et dans les DOM</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au 5">
            <a:extLst>
              <a:ext uri="{FF2B5EF4-FFF2-40B4-BE49-F238E27FC236}">
                <a16:creationId xmlns:a16="http://schemas.microsoft.com/office/drawing/2014/main" xmlns="" id="{B2AB97A7-FB21-4925-813E-B2BDECFD444E}"/>
              </a:ext>
            </a:extLst>
          </p:cNvPr>
          <p:cNvGraphicFramePr>
            <a:graphicFrameLocks noGrp="1"/>
          </p:cNvGraphicFramePr>
          <p:nvPr>
            <p:extLst>
              <p:ext uri="{D42A27DB-BD31-4B8C-83A1-F6EECF244321}">
                <p14:modId xmlns:p14="http://schemas.microsoft.com/office/powerpoint/2010/main" val="4161008087"/>
              </p:ext>
            </p:extLst>
          </p:nvPr>
        </p:nvGraphicFramePr>
        <p:xfrm>
          <a:off x="717550" y="3212976"/>
          <a:ext cx="8699946" cy="1642151"/>
        </p:xfrm>
        <a:graphic>
          <a:graphicData uri="http://schemas.openxmlformats.org/drawingml/2006/table">
            <a:tbl>
              <a:tblPr>
                <a:tableStyleId>{5C22544A-7EE6-4342-B048-85BDC9FD1C3A}</a:tableStyleId>
              </a:tblPr>
              <a:tblGrid>
                <a:gridCol w="1283400">
                  <a:extLst>
                    <a:ext uri="{9D8B030D-6E8A-4147-A177-3AD203B41FA5}">
                      <a16:colId xmlns:a16="http://schemas.microsoft.com/office/drawing/2014/main" xmlns="" val="4241819019"/>
                    </a:ext>
                  </a:extLst>
                </a:gridCol>
                <a:gridCol w="751922">
                  <a:extLst>
                    <a:ext uri="{9D8B030D-6E8A-4147-A177-3AD203B41FA5}">
                      <a16:colId xmlns:a16="http://schemas.microsoft.com/office/drawing/2014/main" xmlns="" val="614360065"/>
                    </a:ext>
                  </a:extLst>
                </a:gridCol>
                <a:gridCol w="751922">
                  <a:extLst>
                    <a:ext uri="{9D8B030D-6E8A-4147-A177-3AD203B41FA5}">
                      <a16:colId xmlns:a16="http://schemas.microsoft.com/office/drawing/2014/main" xmlns="" val="1658927510"/>
                    </a:ext>
                  </a:extLst>
                </a:gridCol>
                <a:gridCol w="679447">
                  <a:extLst>
                    <a:ext uri="{9D8B030D-6E8A-4147-A177-3AD203B41FA5}">
                      <a16:colId xmlns:a16="http://schemas.microsoft.com/office/drawing/2014/main" xmlns="" val="3015990105"/>
                    </a:ext>
                  </a:extLst>
                </a:gridCol>
                <a:gridCol w="1829978">
                  <a:extLst>
                    <a:ext uri="{9D8B030D-6E8A-4147-A177-3AD203B41FA5}">
                      <a16:colId xmlns:a16="http://schemas.microsoft.com/office/drawing/2014/main" xmlns="" val="3930574719"/>
                    </a:ext>
                  </a:extLst>
                </a:gridCol>
                <a:gridCol w="779099">
                  <a:extLst>
                    <a:ext uri="{9D8B030D-6E8A-4147-A177-3AD203B41FA5}">
                      <a16:colId xmlns:a16="http://schemas.microsoft.com/office/drawing/2014/main" xmlns="" val="1312724988"/>
                    </a:ext>
                  </a:extLst>
                </a:gridCol>
                <a:gridCol w="751922">
                  <a:extLst>
                    <a:ext uri="{9D8B030D-6E8A-4147-A177-3AD203B41FA5}">
                      <a16:colId xmlns:a16="http://schemas.microsoft.com/office/drawing/2014/main" xmlns="" val="2356285097"/>
                    </a:ext>
                  </a:extLst>
                </a:gridCol>
                <a:gridCol w="936128">
                  <a:extLst>
                    <a:ext uri="{9D8B030D-6E8A-4147-A177-3AD203B41FA5}">
                      <a16:colId xmlns:a16="http://schemas.microsoft.com/office/drawing/2014/main" xmlns="" val="4068641211"/>
                    </a:ext>
                  </a:extLst>
                </a:gridCol>
                <a:gridCol w="936128">
                  <a:extLst>
                    <a:ext uri="{9D8B030D-6E8A-4147-A177-3AD203B41FA5}">
                      <a16:colId xmlns:a16="http://schemas.microsoft.com/office/drawing/2014/main" xmlns="" val="2914190340"/>
                    </a:ext>
                  </a:extLst>
                </a:gridCol>
              </a:tblGrid>
              <a:tr h="311693">
                <a:tc>
                  <a:txBody>
                    <a:bodyPr/>
                    <a:lstStyle/>
                    <a:p>
                      <a:pPr algn="ctr"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7620" marR="7620" marT="7620" marB="0" anchor="b"/>
                </a:tc>
                <a:tc gridSpan="3">
                  <a:txBody>
                    <a:bodyPr/>
                    <a:lstStyle/>
                    <a:p>
                      <a:pPr algn="ctr" fontAlgn="b"/>
                      <a:r>
                        <a:rPr lang="fr-FR" sz="1400" u="none" strike="noStrike" dirty="0">
                          <a:effectLst/>
                        </a:rPr>
                        <a:t>Néo-bacheliers session 2021</a:t>
                      </a:r>
                      <a:endParaRPr lang="fr-FR" sz="14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fr-FR"/>
                    </a:p>
                  </a:txBody>
                  <a:tcPr/>
                </a:tc>
                <a:tc hMerge="1">
                  <a:txBody>
                    <a:bodyPr/>
                    <a:lstStyle/>
                    <a:p>
                      <a:endParaRPr lang="fr-FR"/>
                    </a:p>
                  </a:txBody>
                  <a:tcPr/>
                </a:tc>
                <a:tc gridSpan="3">
                  <a:txBody>
                    <a:bodyPr/>
                    <a:lstStyle/>
                    <a:p>
                      <a:pPr algn="ctr" fontAlgn="b"/>
                      <a:r>
                        <a:rPr lang="fr-FR" sz="1400" u="none" strike="noStrike">
                          <a:effectLst/>
                        </a:rPr>
                        <a:t>Elèves</a:t>
                      </a:r>
                      <a:endParaRPr lang="fr-FR" sz="14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fr-FR"/>
                    </a:p>
                  </a:txBody>
                  <a:tcPr/>
                </a:tc>
                <a:tc hMerge="1">
                  <a:txBody>
                    <a:bodyPr/>
                    <a:lstStyle/>
                    <a:p>
                      <a:endParaRPr lang="fr-FR"/>
                    </a:p>
                  </a:txBody>
                  <a:tcPr/>
                </a:tc>
                <a:tc>
                  <a:txBody>
                    <a:bodyPr/>
                    <a:lstStyle/>
                    <a:p>
                      <a:pPr algn="l" fontAlgn="b"/>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fr-FR" sz="1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97986367"/>
                  </a:ext>
                </a:extLst>
              </a:tr>
              <a:tr h="584425">
                <a:tc>
                  <a:txBody>
                    <a:bodyPr/>
                    <a:lstStyle/>
                    <a:p>
                      <a:pPr algn="ctr"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Pro</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Techno</a:t>
                      </a:r>
                      <a:endParaRPr lang="fr-F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Total Pro+T</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Inscrits année 1 STS Session 2022</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Voie G</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T+PRO</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Rapport</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fr-FR" sz="1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573299305"/>
                  </a:ext>
                </a:extLst>
              </a:tr>
              <a:tr h="311693">
                <a:tc>
                  <a:txBody>
                    <a:bodyPr/>
                    <a:lstStyle/>
                    <a:p>
                      <a:pPr algn="ctr" fontAlgn="b"/>
                      <a:r>
                        <a:rPr lang="fr-FR" sz="1100" u="none" strike="noStrike">
                          <a:effectLst/>
                        </a:rPr>
                        <a:t>Métropole + DOM</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136296</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181020</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317316</a:t>
                      </a:r>
                      <a:endParaRPr lang="fr-FR" sz="14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fr-FR" sz="1400" u="none" strike="noStrike" dirty="0">
                          <a:effectLst/>
                        </a:rPr>
                        <a:t>118556</a:t>
                      </a:r>
                      <a:endParaRPr lang="fr-F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18642</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99914</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3,18</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31%</a:t>
                      </a:r>
                      <a:endParaRPr lang="fr-FR" sz="14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534735333"/>
                  </a:ext>
                </a:extLst>
              </a:tr>
              <a:tr h="311693">
                <a:tc>
                  <a:txBody>
                    <a:bodyPr/>
                    <a:lstStyle/>
                    <a:p>
                      <a:pPr algn="ctr" fontAlgn="b"/>
                      <a:r>
                        <a:rPr lang="fr-FR" sz="1100" u="none" strike="noStrike">
                          <a:effectLst/>
                        </a:rPr>
                        <a:t>NC</a:t>
                      </a:r>
                      <a:endParaRPr lang="fr-FR"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1185</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a:effectLst/>
                        </a:rPr>
                        <a:t>693</a:t>
                      </a:r>
                      <a:endParaRPr lang="fr-FR" sz="1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1878</a:t>
                      </a:r>
                      <a:endParaRPr lang="fr-FR" sz="1400" b="0" i="0" u="none" strike="noStrike" dirty="0">
                        <a:solidFill>
                          <a:srgbClr val="000000"/>
                        </a:solidFill>
                        <a:effectLst/>
                        <a:latin typeface="Calibri" panose="020F0502020204030204" pitchFamily="34" charset="0"/>
                      </a:endParaRPr>
                    </a:p>
                  </a:txBody>
                  <a:tcPr marL="7620" marR="7620" marT="7620" marB="0" anchor="b">
                    <a:solidFill>
                      <a:srgbClr val="F9B235"/>
                    </a:solidFill>
                  </a:tcPr>
                </a:tc>
                <a:tc>
                  <a:txBody>
                    <a:bodyPr/>
                    <a:lstStyle/>
                    <a:p>
                      <a:pPr algn="ctr" fontAlgn="b"/>
                      <a:r>
                        <a:rPr lang="fr-FR" sz="1400" u="none" strike="noStrike" dirty="0">
                          <a:effectLst/>
                        </a:rPr>
                        <a:t>933</a:t>
                      </a:r>
                      <a:endParaRPr lang="fr-F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126</a:t>
                      </a:r>
                      <a:endParaRPr lang="fr-F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807</a:t>
                      </a:r>
                      <a:endParaRPr lang="fr-F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2,33</a:t>
                      </a:r>
                      <a:endParaRPr lang="fr-F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FR" sz="1400" u="none" strike="noStrike" dirty="0">
                          <a:effectLst/>
                        </a:rPr>
                        <a:t>43%</a:t>
                      </a:r>
                      <a:endParaRPr lang="fr-FR" sz="1400" b="0" i="0" u="none" strike="noStrike" dirty="0">
                        <a:solidFill>
                          <a:srgbClr val="000000"/>
                        </a:solidFill>
                        <a:effectLst/>
                        <a:latin typeface="Calibri" panose="020F0502020204030204" pitchFamily="34" charset="0"/>
                      </a:endParaRPr>
                    </a:p>
                  </a:txBody>
                  <a:tcPr marL="7620" marR="7620" marT="7620" marB="0" anchor="b">
                    <a:solidFill>
                      <a:srgbClr val="F9B235"/>
                    </a:solidFill>
                  </a:tcPr>
                </a:tc>
                <a:extLst>
                  <a:ext uri="{0D108BD9-81ED-4DB2-BD59-A6C34878D82A}">
                    <a16:rowId xmlns:a16="http://schemas.microsoft.com/office/drawing/2014/main" xmlns="" val="3268519028"/>
                  </a:ext>
                </a:extLst>
              </a:tr>
            </a:tbl>
          </a:graphicData>
        </a:graphic>
      </p:graphicFrame>
      <p:sp>
        <p:nvSpPr>
          <p:cNvPr id="9" name="ZoneTexte 8">
            <a:extLst>
              <a:ext uri="{FF2B5EF4-FFF2-40B4-BE49-F238E27FC236}">
                <a16:creationId xmlns:a16="http://schemas.microsoft.com/office/drawing/2014/main" xmlns="" id="{27FA8F3E-751F-C3EA-DE20-EBDD03C31E73}"/>
              </a:ext>
            </a:extLst>
          </p:cNvPr>
          <p:cNvSpPr txBox="1"/>
          <p:nvPr/>
        </p:nvSpPr>
        <p:spPr>
          <a:xfrm rot="21249618">
            <a:off x="2273416" y="5357005"/>
            <a:ext cx="4497845" cy="519116"/>
          </a:xfrm>
          <a:prstGeom prst="rect">
            <a:avLst/>
          </a:prstGeom>
          <a:solidFill>
            <a:schemeClr val="accent1">
              <a:lumMod val="10000"/>
              <a:lumOff val="90000"/>
            </a:schemeClr>
          </a:solidFill>
        </p:spPr>
        <p:txBody>
          <a:bodyPr wrap="square">
            <a:spAutoFit/>
          </a:bodyPr>
          <a:lstStyle/>
          <a:p>
            <a:pPr marL="455295" algn="ctr">
              <a:lnSpc>
                <a:spcPts val="1600"/>
              </a:lnSpc>
            </a:pPr>
            <a:r>
              <a:rPr lang="fr-FR" sz="2000" dirty="0">
                <a:latin typeface="Calibri" panose="020F0502020204030204" pitchFamily="34" charset="0"/>
                <a:ea typeface="Calibri" panose="020F0502020204030204" pitchFamily="34" charset="0"/>
                <a:cs typeface="Arial" panose="020B0604020202020204" pitchFamily="34" charset="0"/>
              </a:rPr>
              <a:t>Toute proportion gardée </a:t>
            </a:r>
          </a:p>
          <a:p>
            <a:pPr marL="455295" algn="ctr">
              <a:lnSpc>
                <a:spcPts val="1600"/>
              </a:lnSpc>
            </a:pPr>
            <a:r>
              <a:rPr lang="fr-FR" sz="2000" dirty="0">
                <a:latin typeface="Calibri" panose="020F0502020204030204" pitchFamily="34" charset="0"/>
                <a:ea typeface="Calibri" panose="020F0502020204030204" pitchFamily="34" charset="0"/>
                <a:cs typeface="Arial" panose="020B0604020202020204" pitchFamily="34" charset="0"/>
              </a:rPr>
              <a:t>=&gt; 225 places supplémentaires en NC</a:t>
            </a:r>
          </a:p>
        </p:txBody>
      </p:sp>
    </p:spTree>
    <p:extLst>
      <p:ext uri="{BB962C8B-B14F-4D97-AF65-F5344CB8AC3E}">
        <p14:creationId xmlns:p14="http://schemas.microsoft.com/office/powerpoint/2010/main" val="96653108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02_FOND ECRAN_4_3" id="{10C338DC-25DE-DE49-B378-885F7B62B31C}" vid="{8EB08C32-EACE-6D4D-9991-56925EA9F4D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2c7ddd52-0a06-43b1-a35c-dcb15ea2e3f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35F979-A072-4E70-A14C-C63B81B29C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665D03-BD43-4A86-B6D2-5126C047A9BC}">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2c7ddd52-0a06-43b1-a35c-dcb15ea2e3f4"/>
    <ds:schemaRef ds:uri="http://www.w3.org/XML/1998/namespace"/>
  </ds:schemaRefs>
</ds:datastoreItem>
</file>

<file path=customXml/itemProps3.xml><?xml version="1.0" encoding="utf-8"?>
<ds:datastoreItem xmlns:ds="http://schemas.openxmlformats.org/officeDocument/2006/customXml" ds:itemID="{ECB448C3-5FE1-481F-85C8-33598570CB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10779</TotalTime>
  <Words>4471</Words>
  <Application>Microsoft Office PowerPoint</Application>
  <PresentationFormat>Format A4 (210 x 297 mm)</PresentationFormat>
  <Paragraphs>1122</Paragraphs>
  <Slides>26</Slides>
  <Notes>22</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MINISTÈRIEL</vt:lpstr>
      <vt:lpstr>Présentation PowerPoint</vt:lpstr>
      <vt:lpstr>Présentation PowerPoint</vt:lpstr>
      <vt:lpstr>Instruction des dossiers</vt:lpstr>
      <vt:lpstr>Présentation PowerPoint</vt:lpstr>
      <vt:lpstr>Présentation PowerPoint</vt:lpstr>
      <vt:lpstr>Quelques repères</vt:lpstr>
      <vt:lpstr>Présentation PowerPoint</vt:lpstr>
      <vt:lpstr>Présentation PowerPoint</vt:lpstr>
      <vt:lpstr>Présentation PowerPoint</vt:lpstr>
      <vt:lpstr>Présentation PowerPoint</vt:lpstr>
      <vt:lpstr>Détail des propositions</vt:lpstr>
      <vt:lpstr>Présentation PowerPoint</vt:lpstr>
      <vt:lpstr>Présentation PowerPoint</vt:lpstr>
      <vt:lps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A4</dc:title>
  <dc:subject>Client</dc:subject>
  <dc:creator>Microsoft Office User</dc:creator>
  <cp:lastModifiedBy>Alexandre RIBERE</cp:lastModifiedBy>
  <cp:revision>234</cp:revision>
  <dcterms:created xsi:type="dcterms:W3CDTF">2020-07-03T12:53:24Z</dcterms:created>
  <dcterms:modified xsi:type="dcterms:W3CDTF">2022-05-06T00:22:02Z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